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9" r:id="rId2"/>
    <p:sldId id="358" r:id="rId3"/>
    <p:sldId id="277" r:id="rId4"/>
    <p:sldId id="365" r:id="rId5"/>
    <p:sldId id="359" r:id="rId6"/>
    <p:sldId id="363" r:id="rId7"/>
    <p:sldId id="360" r:id="rId8"/>
    <p:sldId id="361" r:id="rId9"/>
    <p:sldId id="362" r:id="rId10"/>
    <p:sldId id="367" r:id="rId11"/>
    <p:sldId id="343" r:id="rId12"/>
    <p:sldId id="364" r:id="rId13"/>
    <p:sldId id="376" r:id="rId14"/>
    <p:sldId id="380" r:id="rId15"/>
    <p:sldId id="381" r:id="rId16"/>
    <p:sldId id="382" r:id="rId17"/>
    <p:sldId id="375" r:id="rId18"/>
    <p:sldId id="356" r:id="rId19"/>
    <p:sldId id="370" r:id="rId20"/>
    <p:sldId id="379" r:id="rId21"/>
    <p:sldId id="3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1F6"/>
    <a:srgbClr val="0F0F0F"/>
    <a:srgbClr val="0CBB67"/>
    <a:srgbClr val="FFFFFF"/>
    <a:srgbClr val="000000"/>
    <a:srgbClr val="0D0D0D"/>
    <a:srgbClr val="F9F9F9"/>
    <a:srgbClr val="14315C"/>
    <a:srgbClr val="999999"/>
    <a:srgbClr val="1636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[External Dashboard Mar 2015.xlsx]Dashboard!PivotTable1</c:name>
    <c:fmtId val="-1"/>
  </c:pivotSource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 dirty="0">
                <a:effectLst/>
              </a:rPr>
              <a:t>Status of A-133 Audit Assignments Inventory</a:t>
            </a:r>
            <a:endParaRPr lang="en-US" sz="1400" dirty="0">
              <a:effectLst/>
            </a:endParaRPr>
          </a:p>
        </c:rich>
      </c:tx>
      <c:overlay val="0"/>
    </c:title>
    <c:autoTitleDeleted val="0"/>
    <c:pivotFmts>
      <c:pivotFmt>
        <c:idx val="0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</c:spPr>
        <c:marker>
          <c:symbol val="none"/>
        </c:marker>
      </c:pivotFmt>
      <c:pivotFmt>
        <c:idx val="4"/>
        <c:spPr>
          <a:noFill/>
        </c:spPr>
        <c:marker>
          <c:symbol val="none"/>
        </c:marker>
      </c:pivotFmt>
      <c:pivotFmt>
        <c:idx val="5"/>
        <c:spPr>
          <a:noFill/>
        </c:spPr>
        <c:marker>
          <c:symbol val="none"/>
        </c:marker>
      </c:pivotFmt>
      <c:pivotFmt>
        <c:idx val="6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</c:spPr>
        <c:marker>
          <c:symbol val="none"/>
        </c:marker>
      </c:pivotFmt>
      <c:pivotFmt>
        <c:idx val="10"/>
        <c:spPr>
          <a:noFill/>
        </c:spPr>
        <c:marker>
          <c:symbol val="none"/>
        </c:marker>
      </c:pivotFmt>
      <c:pivotFmt>
        <c:idx val="11"/>
        <c:spPr>
          <a:noFill/>
        </c:spPr>
        <c:marker>
          <c:symbol val="none"/>
        </c:marker>
      </c:pivotFmt>
      <c:pivotFmt>
        <c:idx val="12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noFill/>
        </c:spPr>
        <c:marker>
          <c:symbol val="none"/>
        </c:marker>
      </c:pivotFmt>
      <c:pivotFmt>
        <c:idx val="16"/>
        <c:spPr>
          <a:noFill/>
        </c:spPr>
        <c:marker>
          <c:symbol val="none"/>
        </c:marker>
      </c:pivotFmt>
      <c:pivotFmt>
        <c:idx val="17"/>
        <c:spPr>
          <a:noFill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Dashboard!$B$25</c:f>
              <c:strCache>
                <c:ptCount val="1"/>
                <c:pt idx="0">
                  <c:v># Past Due for Resolution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Dashboard!$B$26:$B$31</c:f>
              <c:numCache>
                <c:formatCode>General</c:formatCode>
                <c:ptCount val="5"/>
                <c:pt idx="0">
                  <c:v>8</c:v>
                </c:pt>
                <c:pt idx="1">
                  <c:v>13</c:v>
                </c:pt>
                <c:pt idx="2">
                  <c:v>7</c:v>
                </c:pt>
                <c:pt idx="3">
                  <c:v>2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BD-CE44-8B0D-6291218A85DD}"/>
            </c:ext>
          </c:extLst>
        </c:ser>
        <c:ser>
          <c:idx val="1"/>
          <c:order val="1"/>
          <c:tx>
            <c:strRef>
              <c:f>Dashboard!$C$25</c:f>
              <c:strCache>
                <c:ptCount val="1"/>
                <c:pt idx="0">
                  <c:v># Due for Resolution in 30 Days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Dashboard!$C$26:$C$31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BD-CE44-8B0D-6291218A85DD}"/>
            </c:ext>
          </c:extLst>
        </c:ser>
        <c:ser>
          <c:idx val="2"/>
          <c:order val="2"/>
          <c:tx>
            <c:strRef>
              <c:f>Dashboard!$D$25</c:f>
              <c:strCache>
                <c:ptCount val="1"/>
                <c:pt idx="0">
                  <c:v># Additional Unresolved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Dashboard!$D$26:$D$31</c:f>
              <c:numCache>
                <c:formatCode>General</c:formatCode>
                <c:ptCount val="5"/>
                <c:pt idx="0">
                  <c:v>0</c:v>
                </c:pt>
                <c:pt idx="1">
                  <c:v>60</c:v>
                </c:pt>
                <c:pt idx="2">
                  <c:v>4</c:v>
                </c:pt>
                <c:pt idx="3">
                  <c:v>19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1BD-CE44-8B0D-6291218A85DD}"/>
            </c:ext>
          </c:extLst>
        </c:ser>
        <c:ser>
          <c:idx val="3"/>
          <c:order val="3"/>
          <c:tx>
            <c:strRef>
              <c:f>Dashboard!$E$25</c:f>
              <c:strCache>
                <c:ptCount val="1"/>
                <c:pt idx="0">
                  <c:v>Count of Past Due End of FY14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Dashboard!$E$26:$E$31</c:f>
              <c:numCache>
                <c:formatCode>General</c:formatCode>
                <c:ptCount val="5"/>
                <c:pt idx="0">
                  <c:v>10</c:v>
                </c:pt>
                <c:pt idx="1">
                  <c:v>10</c:v>
                </c:pt>
                <c:pt idx="2">
                  <c:v>8</c:v>
                </c:pt>
                <c:pt idx="3">
                  <c:v>25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1BD-CE44-8B0D-6291218A85DD}"/>
            </c:ext>
          </c:extLst>
        </c:ser>
        <c:ser>
          <c:idx val="4"/>
          <c:order val="4"/>
          <c:tx>
            <c:strRef>
              <c:f>Dashboard!$F$25</c:f>
              <c:strCache>
                <c:ptCount val="1"/>
                <c:pt idx="0">
                  <c:v>% Improved Since FY14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Dashboard!$F$26:$F$31</c:f>
              <c:numCache>
                <c:formatCode>0%</c:formatCode>
                <c:ptCount val="5"/>
                <c:pt idx="0">
                  <c:v>0.2</c:v>
                </c:pt>
                <c:pt idx="1">
                  <c:v>-0.3</c:v>
                </c:pt>
                <c:pt idx="2">
                  <c:v>0.125</c:v>
                </c:pt>
                <c:pt idx="3">
                  <c:v>0.92</c:v>
                </c:pt>
                <c:pt idx="4">
                  <c:v>-0.53846153846153844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BD-CE44-8B0D-6291218A85DD}"/>
            </c:ext>
          </c:extLst>
        </c:ser>
        <c:ser>
          <c:idx val="5"/>
          <c:order val="5"/>
          <c:tx>
            <c:strRef>
              <c:f>Dashboard!$G$25</c:f>
              <c:strCache>
                <c:ptCount val="1"/>
                <c:pt idx="0">
                  <c:v>Currently Open Percent Past Due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Dashboard!$A$26:$A$31</c:f>
              <c:strCache>
                <c:ptCount val="5"/>
                <c:pt idx="0">
                  <c:v>FSA</c:v>
                </c:pt>
                <c:pt idx="1">
                  <c:v>OCFO</c:v>
                </c:pt>
                <c:pt idx="2">
                  <c:v>OCTAE</c:v>
                </c:pt>
                <c:pt idx="3">
                  <c:v>OESE</c:v>
                </c:pt>
                <c:pt idx="4">
                  <c:v>OSERS</c:v>
                </c:pt>
              </c:strCache>
            </c:strRef>
          </c:cat>
          <c:val>
            <c:numRef>
              <c:f>Dashboard!$G$26:$G$31</c:f>
              <c:numCache>
                <c:formatCode>0%</c:formatCode>
                <c:ptCount val="5"/>
                <c:pt idx="0">
                  <c:v>1</c:v>
                </c:pt>
                <c:pt idx="1">
                  <c:v>0.17333333333333334</c:v>
                </c:pt>
                <c:pt idx="2">
                  <c:v>0.63636363636363635</c:v>
                </c:pt>
                <c:pt idx="3">
                  <c:v>9.5238095238095233E-2</c:v>
                </c:pt>
                <c:pt idx="4">
                  <c:v>0.60606060606060608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1BD-CE44-8B0D-6291218A85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91734400"/>
        <c:axId val="91735936"/>
      </c:barChart>
      <c:catAx>
        <c:axId val="9173440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1735936"/>
        <c:crosses val="autoZero"/>
        <c:auto val="1"/>
        <c:lblAlgn val="ctr"/>
        <c:lblOffset val="100"/>
        <c:noMultiLvlLbl val="0"/>
      </c:catAx>
      <c:valAx>
        <c:axId val="91735936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1734400"/>
        <c:crosses val="autoZero"/>
        <c:crossBetween val="between"/>
      </c:valAx>
      <c:sp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overlay val="0"/>
    </c:legend>
    <c:plotVisOnly val="1"/>
    <c:dispBlanksAs val="gap"/>
    <c:showDLblsOverMax val="0"/>
  </c:chart>
  <c:spPr>
    <a:gradFill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5400000" scaled="0"/>
    </a:gradFill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[External Dashboard Mar 2015.xlsx]Dashboard!PivotTable1</c:name>
    <c:fmtId val="-1"/>
  </c:pivotSource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1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baseline="0" dirty="0">
                <a:effectLst/>
              </a:rPr>
              <a:t>Status of ED/OIG Audit Assignments Inventory</a:t>
            </a:r>
            <a:endParaRPr lang="en-US" sz="1400" dirty="0">
              <a:effectLst/>
            </a:endParaRPr>
          </a:p>
        </c:rich>
      </c:tx>
      <c:overlay val="0"/>
    </c:title>
    <c:autoTitleDeleted val="0"/>
    <c:pivotFmts>
      <c:pivotFmt>
        <c:idx val="0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noFill/>
        </c:spPr>
        <c:marker>
          <c:symbol val="none"/>
        </c:marker>
      </c:pivotFmt>
      <c:pivotFmt>
        <c:idx val="4"/>
        <c:spPr>
          <a:noFill/>
        </c:spPr>
        <c:marker>
          <c:symbol val="none"/>
        </c:marker>
      </c:pivotFmt>
      <c:pivotFmt>
        <c:idx val="5"/>
        <c:spPr>
          <a:noFill/>
        </c:spPr>
        <c:marker>
          <c:symbol val="none"/>
        </c:marker>
      </c:pivotFmt>
      <c:pivotFmt>
        <c:idx val="6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noFill/>
        </c:spPr>
        <c:marker>
          <c:symbol val="none"/>
        </c:marker>
      </c:pivotFmt>
      <c:pivotFmt>
        <c:idx val="10"/>
        <c:spPr>
          <a:noFill/>
        </c:spPr>
        <c:marker>
          <c:symbol val="none"/>
        </c:marker>
      </c:pivotFmt>
      <c:pivotFmt>
        <c:idx val="11"/>
        <c:spPr>
          <a:noFill/>
        </c:spPr>
        <c:marker>
          <c:symbol val="none"/>
        </c:marker>
      </c:pivotFmt>
      <c:pivotFmt>
        <c:idx val="12"/>
        <c:spPr>
          <a:solidFill>
            <a:schemeClr val="accent2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rgbClr val="FFC000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3"/>
          </a:solidFill>
        </c:spPr>
        <c:marker>
          <c:symbol val="none"/>
        </c:marker>
        <c:dLbl>
          <c:idx val="0"/>
          <c:numFmt formatCode="General;;;" sourceLinked="0"/>
          <c:spPr/>
          <c:txPr>
            <a:bodyPr/>
            <a:lstStyle/>
            <a:p>
              <a:pPr>
                <a:defRPr/>
              </a:pPr>
              <a:endParaRPr lang="en-US"/>
            </a:p>
          </c:txPr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noFill/>
        </c:spPr>
        <c:marker>
          <c:symbol val="none"/>
        </c:marker>
      </c:pivotFmt>
      <c:pivotFmt>
        <c:idx val="16"/>
        <c:spPr>
          <a:noFill/>
        </c:spPr>
        <c:marker>
          <c:symbol val="none"/>
        </c:marker>
      </c:pivotFmt>
      <c:pivotFmt>
        <c:idx val="17"/>
        <c:spPr>
          <a:noFill/>
        </c:spPr>
        <c:marker>
          <c:symbol val="none"/>
        </c:marker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Dashboard!$B$25</c:f>
              <c:strCache>
                <c:ptCount val="1"/>
                <c:pt idx="0">
                  <c:v># Past Due for Resolution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Dashboard!$B$26:$B$30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3E1-FE49-88BF-9857661D4873}"/>
            </c:ext>
          </c:extLst>
        </c:ser>
        <c:ser>
          <c:idx val="1"/>
          <c:order val="1"/>
          <c:tx>
            <c:strRef>
              <c:f>Dashboard!$C$25</c:f>
              <c:strCache>
                <c:ptCount val="1"/>
                <c:pt idx="0">
                  <c:v># Due for Resolution in 30 Days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Dashboard!$C$26:$C$30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3E1-FE49-88BF-9857661D4873}"/>
            </c:ext>
          </c:extLst>
        </c:ser>
        <c:ser>
          <c:idx val="2"/>
          <c:order val="2"/>
          <c:tx>
            <c:strRef>
              <c:f>Dashboard!$D$25</c:f>
              <c:strCache>
                <c:ptCount val="1"/>
                <c:pt idx="0">
                  <c:v># Additional Unresolved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dLbls>
            <c:numFmt formatCode="General;;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/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Dashboard!$D$26:$D$30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3E1-FE49-88BF-9857661D4873}"/>
            </c:ext>
          </c:extLst>
        </c:ser>
        <c:ser>
          <c:idx val="3"/>
          <c:order val="3"/>
          <c:tx>
            <c:strRef>
              <c:f>Dashboard!$E$25</c:f>
              <c:strCache>
                <c:ptCount val="1"/>
                <c:pt idx="0">
                  <c:v>Count of Past Due End of FY14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Dashboard!$E$26:$E$30</c:f>
              <c:numCache>
                <c:formatCode>General</c:formatCode>
                <c:ptCount val="4"/>
                <c:pt idx="0">
                  <c:v>7</c:v>
                </c:pt>
                <c:pt idx="1">
                  <c:v>1</c:v>
                </c:pt>
                <c:pt idx="2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3E1-FE49-88BF-9857661D4873}"/>
            </c:ext>
          </c:extLst>
        </c:ser>
        <c:ser>
          <c:idx val="4"/>
          <c:order val="4"/>
          <c:tx>
            <c:strRef>
              <c:f>Dashboard!$F$25</c:f>
              <c:strCache>
                <c:ptCount val="1"/>
                <c:pt idx="0">
                  <c:v>% Improved Since FY14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Dashboard!$F$26:$F$30</c:f>
              <c:numCache>
                <c:formatCode>0%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3E1-FE49-88BF-9857661D4873}"/>
            </c:ext>
          </c:extLst>
        </c:ser>
        <c:ser>
          <c:idx val="5"/>
          <c:order val="5"/>
          <c:tx>
            <c:strRef>
              <c:f>Dashboard!$G$25</c:f>
              <c:strCache>
                <c:ptCount val="1"/>
                <c:pt idx="0">
                  <c:v>Currently Open Percent Past Due</c:v>
                </c:pt>
              </c:strCache>
            </c:strRef>
          </c:tx>
          <c:spPr>
            <a:noFill/>
          </c:spPr>
          <c:invertIfNegative val="0"/>
          <c:cat>
            <c:strRef>
              <c:f>Dashboard!$A$26:$A$30</c:f>
              <c:strCache>
                <c:ptCount val="4"/>
                <c:pt idx="0">
                  <c:v>FSA</c:v>
                </c:pt>
                <c:pt idx="1">
                  <c:v>OESE</c:v>
                </c:pt>
                <c:pt idx="2">
                  <c:v>OPEPD</c:v>
                </c:pt>
                <c:pt idx="3">
                  <c:v>OSERS</c:v>
                </c:pt>
              </c:strCache>
            </c:strRef>
          </c:cat>
          <c:val>
            <c:numRef>
              <c:f>Dashboard!$G$26:$G$30</c:f>
              <c:numCache>
                <c:formatCode>0%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3E1-FE49-88BF-9857661D4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100"/>
        <c:axId val="91653632"/>
        <c:axId val="91655168"/>
      </c:barChart>
      <c:catAx>
        <c:axId val="91653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91655168"/>
        <c:crosses val="autoZero"/>
        <c:auto val="1"/>
        <c:lblAlgn val="ctr"/>
        <c:lblOffset val="100"/>
        <c:noMultiLvlLbl val="0"/>
      </c:catAx>
      <c:valAx>
        <c:axId val="91655168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91653632"/>
        <c:crosses val="autoZero"/>
        <c:crossBetween val="between"/>
      </c:valAx>
      <c:sp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c:spPr>
    </c:plotArea>
    <c:legend>
      <c:legendPos val="r"/>
      <c:legendEntry>
        <c:idx val="0"/>
        <c:delete val="1"/>
      </c:legendEntry>
      <c:legendEntry>
        <c:idx val="1"/>
        <c:delete val="1"/>
      </c:legendEntry>
      <c:legendEntry>
        <c:idx val="2"/>
        <c:delete val="1"/>
      </c:legendEntry>
      <c:overlay val="0"/>
    </c:legend>
    <c:plotVisOnly val="1"/>
    <c:dispBlanksAs val="gap"/>
    <c:showDLblsOverMax val="0"/>
  </c:chart>
  <c:spPr>
    <a:gradFill>
      <a:gsLst>
        <a:gs pos="0">
          <a:schemeClr val="accent1">
            <a:tint val="66000"/>
            <a:satMod val="160000"/>
          </a:schemeClr>
        </a:gs>
        <a:gs pos="50000">
          <a:schemeClr val="accent1">
            <a:tint val="44500"/>
            <a:satMod val="160000"/>
          </a:schemeClr>
        </a:gs>
        <a:gs pos="100000">
          <a:schemeClr val="accent1">
            <a:tint val="23500"/>
            <a:satMod val="160000"/>
          </a:schemeClr>
        </a:gs>
      </a:gsLst>
      <a:lin ang="5400000" scaled="0"/>
    </a:gradFill>
  </c:spPr>
  <c:externalData r:id="rId2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</c:extLst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9B507-2A33-46E0-A06F-A6788736F4D5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90AA7-3979-4592-9F07-B7CBB9200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10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E8236-07DC-4DF3-8002-F0A75E57CF7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07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E8236-07DC-4DF3-8002-F0A75E57CF7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E8236-07DC-4DF3-8002-F0A75E57CF7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455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FE8236-07DC-4DF3-8002-F0A75E57CF79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59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E2A46-130A-4A53-AF2E-CFD2E0282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CD47D8-D651-4602-A37A-6A291117D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F5D77-1570-4B81-B90F-6D69406F2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BB8A-F68C-41EE-9D2F-1171B4B33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04D09-24EF-48D6-B8B4-31D32A5F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6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A642-17F7-48C6-9001-94E0259F8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38E07-2D02-444A-8AD5-6CF95BB29E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8DA84-E8C8-48E5-8D95-2BAAC15A2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78BCE-513E-4279-85E2-B68ADEBD7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6CEEB9-2640-464A-A591-7A171A59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19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DCA59-1EDD-430C-B114-BE3FA72860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757CB-AEB5-4863-B468-1D4671639F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1F566-0EF1-439C-924C-BAE9110A9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02754-8B61-461D-9E3B-9E1110977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876F8-2ADF-47E0-BD28-BC3207F2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44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DACCF-7AA8-4FCB-9A7E-55B4AB32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B8B0D-EDA5-40A7-BF6C-581918C26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1EC00-0888-49CB-9E34-ACADF6E3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144FC2-B1B4-4CE8-AA20-43D8EB9BF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5D723-F1AC-4B8D-9120-7E24AFD8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45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63153-AA16-45AB-969C-4285812F0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ADF56-0DEC-467D-B006-BCF0F57C2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382B-CDD6-4EC1-AEC0-C06AC72E4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5DC17-1CDD-48FB-8400-00EE877F7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290D3-F9A5-40FC-A0DC-D5938816E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5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3D70F-77A5-4FF8-B2DA-4CBC9790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95FA2-03A9-4EA3-9C24-D6DF6C7E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80EFF-0C37-4510-AAC5-AF0397CE3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99E7-DDAA-44DB-A002-603EBE3CD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43E7A7-9152-4232-B517-C2ABF4D1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DD3BD-C1DE-4FEC-8E48-D2AC20295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60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AC24-B950-4708-B1E5-381CED091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FC8367-F1CD-4A5A-B8A8-3D0C4CEB9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C2DA38-45D4-4B91-910E-AFEA3687F2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D58541-A237-4AF0-90A8-6DCBD1456D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E9612-5600-4DF9-847A-314DE69319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20A06-5A0A-435C-83A9-013355E9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A3DE2E-80D6-4A7E-8E81-76C935A03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66B21-9F7F-4102-BF1C-7462E53E1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6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E967-7D07-4870-A08D-A9BFAE1C9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4E2E2-7F8F-447F-90A3-2BB67DBA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36C133-D227-415E-A953-9BDED239A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D4ED5-3A67-41B6-951C-A5705189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31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0BE59-D778-41C2-973A-5DDECA6A1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AA37DD-8606-4297-AD90-A0815265B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E8D1-9CEE-46A7-B428-58BBAF90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5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9D7B2-3BE6-40EA-A80B-6E9B56375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3D4B8-1E18-4BEA-9828-170975ECC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48BB68-AD01-4AB1-ADD9-6F30707DF6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B9754F-C043-4F3A-8860-FC3EBDE3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C868-A89C-4F44-BCB4-DC490DC7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0817CF-3558-4D73-A217-2B8EFC87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858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9AB45-269C-485C-9481-C10A8FFBB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E1D2A3-D173-45B3-88ED-97B05DE9E0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1FDDA-2376-48AD-939C-31640425DB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9843B-3EE8-4E0D-B2F4-75338FD42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1C34A-EDF5-4B2C-8699-31A4DCC1C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B4E803-9791-4516-9A7A-A8135C77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75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D4A699-195A-48B9-9C44-67F759E9B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E4553C-63E8-4EB6-9BFC-C47E8D903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22E14-8A61-45AB-892D-04DE5EBCB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5E1E6-DE80-4AF9-BB83-CE85D3991A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1686-BD3A-4DF6-BA5F-FC3B2C8147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026B0-A228-4C91-B67A-DB3639D0C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D8FF7-DE09-43D4-90C3-015F8CA0C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38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042876-7107-4BBF-BBCF-8AD25E28B2A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074" y="1481328"/>
            <a:ext cx="3883853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4342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6AE3F54-33EC-D34B-89C1-2AC4688733C8}"/>
              </a:ext>
            </a:extLst>
          </p:cNvPr>
          <p:cNvSpPr txBox="1"/>
          <p:nvPr/>
        </p:nvSpPr>
        <p:spPr>
          <a:xfrm>
            <a:off x="1916659" y="3167390"/>
            <a:ext cx="83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PIO engaged users to find a better way.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364C30-5792-634F-8DB6-53CA335224CB}"/>
              </a:ext>
            </a:extLst>
          </p:cNvPr>
          <p:cNvGrpSpPr/>
          <p:nvPr/>
        </p:nvGrpSpPr>
        <p:grpSpPr>
          <a:xfrm>
            <a:off x="-1263410" y="-4038314"/>
            <a:ext cx="15096499" cy="14162310"/>
            <a:chOff x="-1263410" y="-4038314"/>
            <a:chExt cx="15096499" cy="14162310"/>
          </a:xfrm>
        </p:grpSpPr>
        <p:pic>
          <p:nvPicPr>
            <p:cNvPr id="5" name="Picture 4" descr="helixPattern.png">
              <a:extLst>
                <a:ext uri="{FF2B5EF4-FFF2-40B4-BE49-F238E27FC236}">
                  <a16:creationId xmlns:a16="http://schemas.microsoft.com/office/drawing/2014/main" id="{FE061BB0-3241-4A47-9728-2BD20497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63410" y="2344453"/>
              <a:ext cx="6956178" cy="6168040"/>
            </a:xfrm>
            <a:prstGeom prst="rect">
              <a:avLst/>
            </a:prstGeom>
          </p:spPr>
        </p:pic>
        <p:pic>
          <p:nvPicPr>
            <p:cNvPr id="6" name="Picture 5" descr="helixPattern.png">
              <a:extLst>
                <a:ext uri="{FF2B5EF4-FFF2-40B4-BE49-F238E27FC236}">
                  <a16:creationId xmlns:a16="http://schemas.microsoft.com/office/drawing/2014/main" id="{0AFEDF3A-0F51-124C-892A-F7381A66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0000" flipV="1">
              <a:off x="6344330" y="3483717"/>
              <a:ext cx="7488759" cy="6640279"/>
            </a:xfrm>
            <a:prstGeom prst="rect">
              <a:avLst/>
            </a:prstGeom>
          </p:spPr>
        </p:pic>
        <p:pic>
          <p:nvPicPr>
            <p:cNvPr id="7" name="Picture 6" descr="helixPattern.png">
              <a:extLst>
                <a:ext uri="{FF2B5EF4-FFF2-40B4-BE49-F238E27FC236}">
                  <a16:creationId xmlns:a16="http://schemas.microsoft.com/office/drawing/2014/main" id="{2B366B03-FDA6-1348-AEE3-279BF838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780000" flipV="1">
              <a:off x="5367471" y="-3607051"/>
              <a:ext cx="7612728" cy="6750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637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36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wall, striped, man&#10;&#10;Description generated with very high confidence">
            <a:extLst>
              <a:ext uri="{FF2B5EF4-FFF2-40B4-BE49-F238E27FC236}">
                <a16:creationId xmlns:a16="http://schemas.microsoft.com/office/drawing/2014/main" id="{5B44BAE9-7487-42F8-9BBD-37596ABFFD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6221"/>
            <a:ext cx="12268200" cy="80752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702A1C-49C7-46EC-928F-D067FF76EC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76277-2832-49BC-AE48-C3B7430BC71A}"/>
              </a:ext>
            </a:extLst>
          </p:cNvPr>
          <p:cNvSpPr txBox="1"/>
          <p:nvPr/>
        </p:nvSpPr>
        <p:spPr>
          <a:xfrm>
            <a:off x="1916659" y="2975030"/>
            <a:ext cx="83586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i="1" dirty="0">
                <a:solidFill>
                  <a:prstClr val="white"/>
                </a:solidFill>
                <a:latin typeface="Century Schoolbook" panose="02040604050505020304" pitchFamily="18" charset="0"/>
              </a:rPr>
              <a:t>We want to enable data-driven conversations by empowering people to explore, analyze, and describe key Department operations.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018D10-64A5-4624-9D8A-9AD3B864EBFD}"/>
              </a:ext>
            </a:extLst>
          </p:cNvPr>
          <p:cNvSpPr txBox="1"/>
          <p:nvPr/>
        </p:nvSpPr>
        <p:spPr>
          <a:xfrm>
            <a:off x="1770055" y="2546840"/>
            <a:ext cx="865189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IN A NUTSHELL</a:t>
            </a:r>
          </a:p>
        </p:txBody>
      </p:sp>
    </p:spTree>
    <p:extLst>
      <p:ext uri="{BB962C8B-B14F-4D97-AF65-F5344CB8AC3E}">
        <p14:creationId xmlns:p14="http://schemas.microsoft.com/office/powerpoint/2010/main" val="24485607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E038E-0F20-40C8-9934-B2B7B8E8321B}"/>
              </a:ext>
            </a:extLst>
          </p:cNvPr>
          <p:cNvSpPr txBox="1"/>
          <p:nvPr/>
        </p:nvSpPr>
        <p:spPr>
          <a:xfrm>
            <a:off x="1034420" y="4107229"/>
            <a:ext cx="791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Piloting Metrics on Attrition, FOIA, and Procurement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2FB9-667D-45B5-8A20-B2B064CFCDA3}"/>
              </a:ext>
            </a:extLst>
          </p:cNvPr>
          <p:cNvSpPr txBox="1"/>
          <p:nvPr/>
        </p:nvSpPr>
        <p:spPr>
          <a:xfrm>
            <a:off x="1034422" y="3757691"/>
            <a:ext cx="114460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spc="200">
                <a:solidFill>
                  <a:srgbClr val="33A1F6"/>
                </a:solidFill>
                <a:latin typeface="Franklin Gothic Medium" panose="020B0603020102020204" pitchFamily="34" charset="0"/>
              </a:rPr>
              <a:t>THE PILOT</a:t>
            </a:r>
            <a:endParaRPr lang="en-US" sz="1300" spc="200" dirty="0">
              <a:solidFill>
                <a:srgbClr val="33A1F6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151A4D-05C8-453F-8D3F-3F9A4C3FA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338621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68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8B64D5-4842-4EAB-89CF-218FC643B5DE}"/>
              </a:ext>
            </a:extLst>
          </p:cNvPr>
          <p:cNvSpPr/>
          <p:nvPr/>
        </p:nvSpPr>
        <p:spPr>
          <a:xfrm>
            <a:off x="4470399" y="787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CEFCAF-7007-4BAB-8CB3-B6ED25AAF196}"/>
              </a:ext>
            </a:extLst>
          </p:cNvPr>
          <p:cNvSpPr/>
          <p:nvPr/>
        </p:nvSpPr>
        <p:spPr>
          <a:xfrm>
            <a:off x="5643541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8B80D3-0980-4047-A78A-77DDB740E57C}"/>
              </a:ext>
            </a:extLst>
          </p:cNvPr>
          <p:cNvSpPr/>
          <p:nvPr/>
        </p:nvSpPr>
        <p:spPr>
          <a:xfrm>
            <a:off x="3297258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93E2D-78BE-4EB2-A67E-7F6A333E57D0}"/>
              </a:ext>
            </a:extLst>
          </p:cNvPr>
          <p:cNvSpPr txBox="1"/>
          <p:nvPr/>
        </p:nvSpPr>
        <p:spPr>
          <a:xfrm>
            <a:off x="5649402" y="2266805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/>
                </a:solidFill>
                <a:latin typeface="Franklin Gothic Medium" panose="020B0603020102020204" pitchFamily="34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80486-9A05-4B37-8E5C-983A1C1843BE}"/>
              </a:ext>
            </a:extLst>
          </p:cNvPr>
          <p:cNvSpPr txBox="1"/>
          <p:nvPr/>
        </p:nvSpPr>
        <p:spPr>
          <a:xfrm>
            <a:off x="4594596" y="4298805"/>
            <a:ext cx="656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/>
                </a:solidFill>
                <a:latin typeface="Franklin Gothic Medium" panose="020B0603020102020204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3949E-40EC-430F-8635-1B1618950462}"/>
              </a:ext>
            </a:extLst>
          </p:cNvPr>
          <p:cNvSpPr txBox="1"/>
          <p:nvPr/>
        </p:nvSpPr>
        <p:spPr>
          <a:xfrm>
            <a:off x="6938765" y="4298805"/>
            <a:ext cx="6607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/>
                </a:solidFill>
                <a:latin typeface="Franklin Gothic Medium" panose="020B0603020102020204" pitchFamily="34" charset="0"/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254751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3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8B64D5-4842-4EAB-89CF-218FC643B5DE}"/>
              </a:ext>
            </a:extLst>
          </p:cNvPr>
          <p:cNvSpPr/>
          <p:nvPr/>
        </p:nvSpPr>
        <p:spPr>
          <a:xfrm>
            <a:off x="4470399" y="787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CEFCAF-7007-4BAB-8CB3-B6ED25AAF196}"/>
              </a:ext>
            </a:extLst>
          </p:cNvPr>
          <p:cNvSpPr/>
          <p:nvPr/>
        </p:nvSpPr>
        <p:spPr>
          <a:xfrm>
            <a:off x="5643541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8B80D3-0980-4047-A78A-77DDB740E57C}"/>
              </a:ext>
            </a:extLst>
          </p:cNvPr>
          <p:cNvSpPr/>
          <p:nvPr/>
        </p:nvSpPr>
        <p:spPr>
          <a:xfrm>
            <a:off x="3297258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93E2D-78BE-4EB2-A67E-7F6A333E57D0}"/>
              </a:ext>
            </a:extLst>
          </p:cNvPr>
          <p:cNvSpPr txBox="1"/>
          <p:nvPr/>
        </p:nvSpPr>
        <p:spPr>
          <a:xfrm>
            <a:off x="5649402" y="2266805"/>
            <a:ext cx="893193" cy="2923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80486-9A05-4B37-8E5C-983A1C1843BE}"/>
              </a:ext>
            </a:extLst>
          </p:cNvPr>
          <p:cNvSpPr txBox="1"/>
          <p:nvPr/>
        </p:nvSpPr>
        <p:spPr>
          <a:xfrm>
            <a:off x="4594596" y="4298805"/>
            <a:ext cx="656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>
                    <a:alpha val="50000"/>
                  </a:srgbClr>
                </a:solidFill>
                <a:latin typeface="Franklin Gothic Medium" panose="020B0603020102020204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3949E-40EC-430F-8635-1B1618950462}"/>
              </a:ext>
            </a:extLst>
          </p:cNvPr>
          <p:cNvSpPr txBox="1"/>
          <p:nvPr/>
        </p:nvSpPr>
        <p:spPr>
          <a:xfrm>
            <a:off x="6938766" y="4298805"/>
            <a:ext cx="6607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>
                    <a:alpha val="50000"/>
                  </a:srgbClr>
                </a:solidFill>
                <a:latin typeface="Franklin Gothic Medium" panose="020B0603020102020204" pitchFamily="34" charset="0"/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356746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8B64D5-4842-4EAB-89CF-218FC643B5DE}"/>
              </a:ext>
            </a:extLst>
          </p:cNvPr>
          <p:cNvSpPr/>
          <p:nvPr/>
        </p:nvSpPr>
        <p:spPr>
          <a:xfrm>
            <a:off x="4470399" y="787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CEFCAF-7007-4BAB-8CB3-B6ED25AAF196}"/>
              </a:ext>
            </a:extLst>
          </p:cNvPr>
          <p:cNvSpPr/>
          <p:nvPr/>
        </p:nvSpPr>
        <p:spPr>
          <a:xfrm>
            <a:off x="5643541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8B80D3-0980-4047-A78A-77DDB740E57C}"/>
              </a:ext>
            </a:extLst>
          </p:cNvPr>
          <p:cNvSpPr/>
          <p:nvPr/>
        </p:nvSpPr>
        <p:spPr>
          <a:xfrm>
            <a:off x="3297258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93E2D-78BE-4EB2-A67E-7F6A333E57D0}"/>
              </a:ext>
            </a:extLst>
          </p:cNvPr>
          <p:cNvSpPr txBox="1"/>
          <p:nvPr/>
        </p:nvSpPr>
        <p:spPr>
          <a:xfrm>
            <a:off x="5649402" y="2266805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chemeClr val="bg1">
                    <a:alpha val="50000"/>
                  </a:schemeClr>
                </a:solidFill>
                <a:latin typeface="Franklin Gothic Medium" panose="020B0603020102020204" pitchFamily="34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80486-9A05-4B37-8E5C-983A1C1843BE}"/>
              </a:ext>
            </a:extLst>
          </p:cNvPr>
          <p:cNvSpPr txBox="1"/>
          <p:nvPr/>
        </p:nvSpPr>
        <p:spPr>
          <a:xfrm>
            <a:off x="4594596" y="4298805"/>
            <a:ext cx="6565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9F9F9">
                    <a:alpha val="50000"/>
                  </a:srgbClr>
                </a:solidFill>
                <a:latin typeface="Franklin Gothic Medium" panose="020B0603020102020204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3949E-40EC-430F-8635-1B1618950462}"/>
              </a:ext>
            </a:extLst>
          </p:cNvPr>
          <p:cNvSpPr txBox="1"/>
          <p:nvPr/>
        </p:nvSpPr>
        <p:spPr>
          <a:xfrm>
            <a:off x="6938766" y="4298805"/>
            <a:ext cx="660758" cy="2923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FFFFFF"/>
                </a:solidFill>
                <a:latin typeface="Franklin Gothic Medium" panose="020B0603020102020204" pitchFamily="34" charset="0"/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27815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B8B64D5-4842-4EAB-89CF-218FC643B5DE}"/>
              </a:ext>
            </a:extLst>
          </p:cNvPr>
          <p:cNvSpPr/>
          <p:nvPr/>
        </p:nvSpPr>
        <p:spPr>
          <a:xfrm>
            <a:off x="4470399" y="787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433494" tIns="568960" rIns="433493" bIns="1219200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FCEFCAF-7007-4BAB-8CB3-B6ED25AAF196}"/>
              </a:ext>
            </a:extLst>
          </p:cNvPr>
          <p:cNvSpPr/>
          <p:nvPr/>
        </p:nvSpPr>
        <p:spPr>
          <a:xfrm>
            <a:off x="5643541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994325" tIns="839893" rIns="30615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58B80D3-0980-4047-A78A-77DDB740E57C}"/>
              </a:ext>
            </a:extLst>
          </p:cNvPr>
          <p:cNvSpPr/>
          <p:nvPr/>
        </p:nvSpPr>
        <p:spPr>
          <a:xfrm>
            <a:off x="3297258" y="2819399"/>
            <a:ext cx="3251200" cy="3251200"/>
          </a:xfrm>
          <a:custGeom>
            <a:avLst/>
            <a:gdLst>
              <a:gd name="connsiteX0" fmla="*/ 0 w 3251200"/>
              <a:gd name="connsiteY0" fmla="*/ 1625600 h 3251200"/>
              <a:gd name="connsiteX1" fmla="*/ 1625600 w 3251200"/>
              <a:gd name="connsiteY1" fmla="*/ 0 h 3251200"/>
              <a:gd name="connsiteX2" fmla="*/ 3251200 w 3251200"/>
              <a:gd name="connsiteY2" fmla="*/ 1625600 h 3251200"/>
              <a:gd name="connsiteX3" fmla="*/ 1625600 w 3251200"/>
              <a:gd name="connsiteY3" fmla="*/ 3251200 h 3251200"/>
              <a:gd name="connsiteX4" fmla="*/ 0 w 3251200"/>
              <a:gd name="connsiteY4" fmla="*/ 1625600 h 325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1200" h="3251200">
                <a:moveTo>
                  <a:pt x="0" y="1625600"/>
                </a:moveTo>
                <a:cubicBezTo>
                  <a:pt x="0" y="727806"/>
                  <a:pt x="727806" y="0"/>
                  <a:pt x="1625600" y="0"/>
                </a:cubicBezTo>
                <a:cubicBezTo>
                  <a:pt x="2523394" y="0"/>
                  <a:pt x="3251200" y="727806"/>
                  <a:pt x="3251200" y="1625600"/>
                </a:cubicBezTo>
                <a:cubicBezTo>
                  <a:pt x="3251200" y="2523394"/>
                  <a:pt x="2523394" y="3251200"/>
                  <a:pt x="1625600" y="3251200"/>
                </a:cubicBezTo>
                <a:cubicBezTo>
                  <a:pt x="727806" y="3251200"/>
                  <a:pt x="0" y="2523394"/>
                  <a:pt x="0" y="1625600"/>
                </a:cubicBezTo>
                <a:close/>
              </a:path>
            </a:pathLst>
          </a:cu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306155" tIns="839893" rIns="994325" bIns="623147" numCol="1" spcCol="1270" anchor="ctr" anchorCtr="0">
            <a:noAutofit/>
          </a:bodyPr>
          <a:lstStyle/>
          <a:p>
            <a:pPr marL="0" lvl="0" indent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300" kern="1200" dirty="0">
              <a:solidFill>
                <a:schemeClr val="tx1">
                  <a:alpha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93E2D-78BE-4EB2-A67E-7F6A333E57D0}"/>
              </a:ext>
            </a:extLst>
          </p:cNvPr>
          <p:cNvSpPr txBox="1"/>
          <p:nvPr/>
        </p:nvSpPr>
        <p:spPr>
          <a:xfrm>
            <a:off x="5649402" y="2266805"/>
            <a:ext cx="89319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chemeClr val="bg1">
                    <a:alpha val="50000"/>
                  </a:schemeClr>
                </a:solidFill>
                <a:latin typeface="Franklin Gothic Medium" panose="020B0603020102020204" pitchFamily="34" charset="0"/>
              </a:rPr>
              <a:t>DESIGN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780486-9A05-4B37-8E5C-983A1C1843BE}"/>
              </a:ext>
            </a:extLst>
          </p:cNvPr>
          <p:cNvSpPr txBox="1"/>
          <p:nvPr/>
        </p:nvSpPr>
        <p:spPr>
          <a:xfrm>
            <a:off x="4594596" y="4298805"/>
            <a:ext cx="656526" cy="29238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DATA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73949E-40EC-430F-8635-1B1618950462}"/>
              </a:ext>
            </a:extLst>
          </p:cNvPr>
          <p:cNvSpPr txBox="1"/>
          <p:nvPr/>
        </p:nvSpPr>
        <p:spPr>
          <a:xfrm>
            <a:off x="6938766" y="4298805"/>
            <a:ext cx="66075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chemeClr val="bg1">
                    <a:alpha val="50000"/>
                  </a:schemeClr>
                </a:solidFill>
                <a:latin typeface="Franklin Gothic Medium" panose="020B0603020102020204" pitchFamily="34" charset="0"/>
              </a:rPr>
              <a:t>TECH</a:t>
            </a:r>
          </a:p>
        </p:txBody>
      </p:sp>
    </p:spTree>
    <p:extLst>
      <p:ext uri="{BB962C8B-B14F-4D97-AF65-F5344CB8AC3E}">
        <p14:creationId xmlns:p14="http://schemas.microsoft.com/office/powerpoint/2010/main" val="170241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2CA9F02-C3D5-4E9E-99A3-FAB8FEF5D4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CBD9EFD-1884-4287-BCF4-26D539A6B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D7C4C4-B9B6-9548-92FA-E8490188971A}"/>
              </a:ext>
            </a:extLst>
          </p:cNvPr>
          <p:cNvGrpSpPr/>
          <p:nvPr/>
        </p:nvGrpSpPr>
        <p:grpSpPr>
          <a:xfrm>
            <a:off x="3297258" y="787399"/>
            <a:ext cx="5597483" cy="5283200"/>
            <a:chOff x="3297258" y="787399"/>
            <a:chExt cx="5597483" cy="52832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8B64D5-4842-4EAB-89CF-218FC643B5DE}"/>
                </a:ext>
              </a:extLst>
            </p:cNvPr>
            <p:cNvSpPr/>
            <p:nvPr/>
          </p:nvSpPr>
          <p:spPr>
            <a:xfrm>
              <a:off x="4470399" y="787399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494" tIns="568960" rIns="433493" bIns="1219200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FCEFCAF-7007-4BAB-8CB3-B6ED25AAF196}"/>
                </a:ext>
              </a:extLst>
            </p:cNvPr>
            <p:cNvSpPr/>
            <p:nvPr/>
          </p:nvSpPr>
          <p:spPr>
            <a:xfrm>
              <a:off x="5643541" y="2819399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994325" tIns="839893" rIns="306155" bIns="623147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58B80D3-0980-4047-A78A-77DDB740E57C}"/>
                </a:ext>
              </a:extLst>
            </p:cNvPr>
            <p:cNvSpPr/>
            <p:nvPr/>
          </p:nvSpPr>
          <p:spPr>
            <a:xfrm>
              <a:off x="3297258" y="2819399"/>
              <a:ext cx="3251200" cy="3251200"/>
            </a:xfrm>
            <a:custGeom>
              <a:avLst/>
              <a:gdLst>
                <a:gd name="connsiteX0" fmla="*/ 0 w 3251200"/>
                <a:gd name="connsiteY0" fmla="*/ 1625600 h 3251200"/>
                <a:gd name="connsiteX1" fmla="*/ 1625600 w 3251200"/>
                <a:gd name="connsiteY1" fmla="*/ 0 h 3251200"/>
                <a:gd name="connsiteX2" fmla="*/ 3251200 w 3251200"/>
                <a:gd name="connsiteY2" fmla="*/ 1625600 h 3251200"/>
                <a:gd name="connsiteX3" fmla="*/ 1625600 w 3251200"/>
                <a:gd name="connsiteY3" fmla="*/ 3251200 h 3251200"/>
                <a:gd name="connsiteX4" fmla="*/ 0 w 3251200"/>
                <a:gd name="connsiteY4" fmla="*/ 1625600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200" h="3251200">
                  <a:moveTo>
                    <a:pt x="0" y="1625600"/>
                  </a:moveTo>
                  <a:cubicBezTo>
                    <a:pt x="0" y="727806"/>
                    <a:pt x="727806" y="0"/>
                    <a:pt x="1625600" y="0"/>
                  </a:cubicBezTo>
                  <a:cubicBezTo>
                    <a:pt x="2523394" y="0"/>
                    <a:pt x="3251200" y="727806"/>
                    <a:pt x="3251200" y="1625600"/>
                  </a:cubicBezTo>
                  <a:cubicBezTo>
                    <a:pt x="3251200" y="2523394"/>
                    <a:pt x="2523394" y="3251200"/>
                    <a:pt x="1625600" y="3251200"/>
                  </a:cubicBezTo>
                  <a:cubicBezTo>
                    <a:pt x="727806" y="3251200"/>
                    <a:pt x="0" y="2523394"/>
                    <a:pt x="0" y="1625600"/>
                  </a:cubicBezTo>
                  <a:close/>
                </a:path>
              </a:pathLst>
            </a:custGeom>
            <a:no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06155" tIns="839893" rIns="994325" bIns="623147" numCol="1" spcCol="1270" anchor="ctr" anchorCtr="0">
              <a:noAutofit/>
            </a:bodyPr>
            <a:lstStyle/>
            <a:p>
              <a:pPr marL="0" marR="0" lvl="0" indent="0" algn="ctr" defTabSz="57785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589C336-8E29-48E6-B805-1C90E1B9E456}"/>
              </a:ext>
            </a:extLst>
          </p:cNvPr>
          <p:cNvSpPr txBox="1"/>
          <p:nvPr/>
        </p:nvSpPr>
        <p:spPr>
          <a:xfrm>
            <a:off x="4634703" y="3167390"/>
            <a:ext cx="2922595" cy="523220"/>
          </a:xfrm>
          <a:prstGeom prst="rect">
            <a:avLst/>
          </a:prstGeom>
          <a:solidFill>
            <a:srgbClr val="0F0F0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i="1" spc="200" dirty="0">
                <a:solidFill>
                  <a:srgbClr val="FFFFFF"/>
                </a:solidFill>
                <a:latin typeface="Century Schoolbook" panose="02040604050505020304" pitchFamily="18" charset="0"/>
              </a:rPr>
              <a:t>INNOVATION</a:t>
            </a:r>
          </a:p>
        </p:txBody>
      </p:sp>
    </p:spTree>
    <p:extLst>
      <p:ext uri="{BB962C8B-B14F-4D97-AF65-F5344CB8AC3E}">
        <p14:creationId xmlns:p14="http://schemas.microsoft.com/office/powerpoint/2010/main" val="16312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E038E-0F20-40C8-9934-B2B7B8E8321B}"/>
              </a:ext>
            </a:extLst>
          </p:cNvPr>
          <p:cNvSpPr txBox="1"/>
          <p:nvPr/>
        </p:nvSpPr>
        <p:spPr>
          <a:xfrm>
            <a:off x="1034420" y="4107229"/>
            <a:ext cx="791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Century Schoolbook" panose="02040604050505020304" pitchFamily="18" charset="0"/>
              </a:rPr>
              <a:t>Reimagining Leadership’s Relationship with Operations Data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 panose="02040604050505020304" pitchFamily="18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2FB9-667D-45B5-8A20-B2B064CFCDA3}"/>
              </a:ext>
            </a:extLst>
          </p:cNvPr>
          <p:cNvSpPr txBox="1"/>
          <p:nvPr/>
        </p:nvSpPr>
        <p:spPr>
          <a:xfrm>
            <a:off x="1034422" y="3757691"/>
            <a:ext cx="131478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200" normalizeH="0" baseline="0" noProof="0" dirty="0">
                <a:ln>
                  <a:noFill/>
                </a:ln>
                <a:solidFill>
                  <a:srgbClr val="0CBB67"/>
                </a:solidFill>
                <a:effectLst/>
                <a:uLnTx/>
                <a:uFillTx/>
                <a:latin typeface="Franklin Gothic Medium" panose="020B0603020102020204" pitchFamily="34" charset="0"/>
                <a:ea typeface="+mn-ea"/>
                <a:cs typeface="+mn-cs"/>
              </a:rPr>
              <a:t>NEXT STEPS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151A4D-05C8-453F-8D3F-3F9A4C3FA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338621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59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C9BB67-93AA-7546-B17C-536A46D09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0" y="2293852"/>
            <a:ext cx="2413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6AE3F54-33EC-D34B-89C1-2AC4688733C8}"/>
              </a:ext>
            </a:extLst>
          </p:cNvPr>
          <p:cNvSpPr txBox="1"/>
          <p:nvPr/>
        </p:nvSpPr>
        <p:spPr>
          <a:xfrm>
            <a:off x="1916658" y="3105835"/>
            <a:ext cx="835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36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How we scale</a:t>
            </a:r>
          </a:p>
        </p:txBody>
      </p:sp>
    </p:spTree>
    <p:extLst>
      <p:ext uri="{BB962C8B-B14F-4D97-AF65-F5344CB8AC3E}">
        <p14:creationId xmlns:p14="http://schemas.microsoft.com/office/powerpoint/2010/main" val="247485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A0E238-B5CF-4EE7-BDA7-987E5BAFD2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28" y="1481328"/>
            <a:ext cx="3895344" cy="3895344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0D659B7-CBF4-4CD0-80EA-559153FCF1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F9F9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77C258-1C5E-4607-A1B7-4C9D01C437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814318"/>
              </p:ext>
            </p:extLst>
          </p:nvPr>
        </p:nvGraphicFramePr>
        <p:xfrm>
          <a:off x="2277020" y="2369820"/>
          <a:ext cx="3144340" cy="2118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44340">
                  <a:extLst>
                    <a:ext uri="{9D8B030D-6E8A-4147-A177-3AD203B41FA5}">
                      <a16:colId xmlns:a16="http://schemas.microsoft.com/office/drawing/2014/main" val="489516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rgbClr val="0F0F0F"/>
                          </a:solidFill>
                          <a:latin typeface="Century Schoolbook" panose="02040604050505020304" pitchFamily="18" charset="0"/>
                        </a:rPr>
                        <a:t>Ivan Metzger</a:t>
                      </a:r>
                    </a:p>
                    <a:p>
                      <a:pPr algn="l"/>
                      <a:r>
                        <a:rPr lang="en-US" sz="1700" b="0" i="1" dirty="0">
                          <a:solidFill>
                            <a:srgbClr val="0F0F0F"/>
                          </a:solidFill>
                          <a:latin typeface="Century Schoolbook" panose="02040604050505020304" pitchFamily="18" charset="0"/>
                        </a:rPr>
                        <a:t>Research Analyst</a:t>
                      </a:r>
                    </a:p>
                  </a:txBody>
                  <a:tcPr marL="137160" marR="137160" marT="137160" marB="13716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68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Policy and Program Studies Service</a:t>
                      </a:r>
                    </a:p>
                  </a:txBody>
                  <a:tcPr marL="137160" marR="137160" marT="91440" marB="91440" anchor="ctr">
                    <a:lnT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0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Office of Planning, Evaluation and Policy Development</a:t>
                      </a:r>
                    </a:p>
                  </a:txBody>
                  <a:tcPr marL="137160" marR="137160" marT="91440" marB="91440" anchor="ctr"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4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ivan.metzger@ed.gov</a:t>
                      </a:r>
                    </a:p>
                  </a:txBody>
                  <a:tcPr marL="137160" marR="137160" marT="91440" marB="914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23778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1CAF0E-C27C-40D9-8DA9-2694A2D5D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159009"/>
              </p:ext>
            </p:extLst>
          </p:nvPr>
        </p:nvGraphicFramePr>
        <p:xfrm>
          <a:off x="6779350" y="2369820"/>
          <a:ext cx="3144340" cy="1935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144340">
                  <a:extLst>
                    <a:ext uri="{9D8B030D-6E8A-4147-A177-3AD203B41FA5}">
                      <a16:colId xmlns:a16="http://schemas.microsoft.com/office/drawing/2014/main" val="4895164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2000" b="1" i="0" dirty="0">
                          <a:solidFill>
                            <a:srgbClr val="0F0F0F"/>
                          </a:solidFill>
                          <a:latin typeface="Century Schoolbook" panose="02040604050505020304" pitchFamily="18" charset="0"/>
                        </a:rPr>
                        <a:t>Robert Stillwell</a:t>
                      </a:r>
                    </a:p>
                    <a:p>
                      <a:pPr algn="l"/>
                      <a:r>
                        <a:rPr lang="en-US" sz="1700" b="0" i="1" dirty="0">
                          <a:solidFill>
                            <a:srgbClr val="0F0F0F"/>
                          </a:solidFill>
                          <a:latin typeface="Century Schoolbook" panose="02040604050505020304" pitchFamily="18" charset="0"/>
                        </a:rPr>
                        <a:t>Management Analyst</a:t>
                      </a:r>
                    </a:p>
                  </a:txBody>
                  <a:tcPr marL="137160" marR="137160" marT="137160" marB="137160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9682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Performance Improvement Office</a:t>
                      </a:r>
                    </a:p>
                  </a:txBody>
                  <a:tcPr marL="137160" marR="137160" marT="91440" marB="91440" anchor="ctr">
                    <a:lnT w="19050" cap="flat" cmpd="sng" algn="ctr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00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Office of the Deputy Secretary</a:t>
                      </a:r>
                    </a:p>
                  </a:txBody>
                  <a:tcPr marL="137160" marR="137160" marT="91440" marB="91440" anchor="ctr"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74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F0F0F"/>
                          </a:solidFill>
                          <a:latin typeface="Franklin Gothic Book" panose="020B0503020102020204" pitchFamily="34" charset="0"/>
                        </a:rPr>
                        <a:t>robert.stillwell@ed.gov</a:t>
                      </a:r>
                    </a:p>
                  </a:txBody>
                  <a:tcPr marL="137160" marR="137160" marT="91440" marB="9144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2237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1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B25D0F16-95FD-4A80-A14D-1F468E1A0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644" y="2561186"/>
            <a:ext cx="3410712" cy="1735629"/>
          </a:xfrm>
          <a:prstGeom prst="rect">
            <a:avLst/>
          </a:prstGeom>
        </p:spPr>
      </p:pic>
      <p:pic>
        <p:nvPicPr>
          <p:cNvPr id="21" name="Picture 20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6D2EBE3F-E3D2-482D-9C98-AB1F4A580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580" y="1714500"/>
            <a:ext cx="1754841" cy="342900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454E3C7F-7F01-41A0-AD71-AF079009FE11}"/>
              </a:ext>
            </a:extLst>
          </p:cNvPr>
          <p:cNvSpPr/>
          <p:nvPr/>
        </p:nvSpPr>
        <p:spPr>
          <a:xfrm>
            <a:off x="2366962" y="2928936"/>
            <a:ext cx="1000125" cy="1000125"/>
          </a:xfrm>
          <a:prstGeom prst="ellips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9E1236BA-C6F5-9546-9EDD-E01A8ED4B221}"/>
              </a:ext>
            </a:extLst>
          </p:cNvPr>
          <p:cNvSpPr/>
          <p:nvPr/>
        </p:nvSpPr>
        <p:spPr>
          <a:xfrm rot="5400000">
            <a:off x="5228186" y="2685822"/>
            <a:ext cx="1735629" cy="1486356"/>
          </a:xfrm>
          <a:prstGeom prst="hexagon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F4E66F-B85D-4B91-87D0-367CE7976A97}"/>
              </a:ext>
            </a:extLst>
          </p:cNvPr>
          <p:cNvSpPr/>
          <p:nvPr/>
        </p:nvSpPr>
        <p:spPr>
          <a:xfrm>
            <a:off x="8824913" y="2928936"/>
            <a:ext cx="1000125" cy="1000125"/>
          </a:xfrm>
          <a:prstGeom prst="ellipse">
            <a:avLst/>
          </a:prstGeom>
          <a:solidFill>
            <a:srgbClr val="0F0F0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A50A429-5385-4B14-96EC-E875ADC0AFE1}"/>
              </a:ext>
            </a:extLst>
          </p:cNvPr>
          <p:cNvSpPr txBox="1"/>
          <p:nvPr/>
        </p:nvSpPr>
        <p:spPr>
          <a:xfrm>
            <a:off x="2658473" y="3167388"/>
            <a:ext cx="41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spc="200" dirty="0">
                <a:solidFill>
                  <a:srgbClr val="FFFFFF"/>
                </a:solidFill>
                <a:latin typeface="Century Schoolbook" panose="02040604050505020304" pitchFamily="18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B05D85-5FE0-4A2F-BD30-F22CA8732A75}"/>
              </a:ext>
            </a:extLst>
          </p:cNvPr>
          <p:cNvSpPr txBox="1"/>
          <p:nvPr/>
        </p:nvSpPr>
        <p:spPr>
          <a:xfrm>
            <a:off x="5887448" y="316738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spc="200" dirty="0">
                <a:solidFill>
                  <a:srgbClr val="FFFFFF"/>
                </a:solidFill>
                <a:latin typeface="Century Schoolbook" panose="02040604050505020304" pitchFamily="18" charset="0"/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0A4939-8241-456B-A86F-A7AAC0044039}"/>
              </a:ext>
            </a:extLst>
          </p:cNvPr>
          <p:cNvSpPr txBox="1"/>
          <p:nvPr/>
        </p:nvSpPr>
        <p:spPr>
          <a:xfrm>
            <a:off x="9116425" y="3167388"/>
            <a:ext cx="417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i="1" spc="200" dirty="0">
                <a:solidFill>
                  <a:srgbClr val="FFFFFF"/>
                </a:solidFill>
                <a:latin typeface="Century Schoolbook" panose="02040604050505020304" pitchFamily="18" charset="0"/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FA6950-331A-483B-A34B-C86F502CFFAA}"/>
              </a:ext>
            </a:extLst>
          </p:cNvPr>
          <p:cNvSpPr txBox="1"/>
          <p:nvPr/>
        </p:nvSpPr>
        <p:spPr>
          <a:xfrm>
            <a:off x="1784771" y="4167513"/>
            <a:ext cx="2164503" cy="29238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0F0F0F"/>
                </a:solidFill>
                <a:latin typeface="Franklin Gothic Medium" panose="020B0603020102020204" pitchFamily="34" charset="0"/>
              </a:rPr>
              <a:t>PROOF THE CONCEPT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ECCF86-BC8A-4BC4-BB33-A3D112E19053}"/>
              </a:ext>
            </a:extLst>
          </p:cNvPr>
          <p:cNvSpPr txBox="1"/>
          <p:nvPr/>
        </p:nvSpPr>
        <p:spPr>
          <a:xfrm>
            <a:off x="4419590" y="1144963"/>
            <a:ext cx="3296223" cy="29238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0F0F0F"/>
                </a:solidFill>
                <a:latin typeface="Franklin Gothic Medium" panose="020B0603020102020204" pitchFamily="34" charset="0"/>
              </a:rPr>
              <a:t>SYSTEMIZE FOR TIMELY UPDATES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81B142-6773-4038-A741-9A76C925C046}"/>
              </a:ext>
            </a:extLst>
          </p:cNvPr>
          <p:cNvSpPr txBox="1"/>
          <p:nvPr/>
        </p:nvSpPr>
        <p:spPr>
          <a:xfrm>
            <a:off x="8600770" y="4167513"/>
            <a:ext cx="1448410" cy="292388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300" spc="200" dirty="0">
                <a:solidFill>
                  <a:srgbClr val="0F0F0F"/>
                </a:solidFill>
                <a:latin typeface="Franklin Gothic Medium" panose="020B0603020102020204" pitchFamily="34" charset="0"/>
              </a:rPr>
              <a:t>DESSIMINATE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54212C-EA0B-3449-8B6C-868B5306DBDA}"/>
              </a:ext>
            </a:extLst>
          </p:cNvPr>
          <p:cNvSpPr txBox="1"/>
          <p:nvPr/>
        </p:nvSpPr>
        <p:spPr>
          <a:xfrm>
            <a:off x="2881717" y="5420648"/>
            <a:ext cx="6428567" cy="292388"/>
          </a:xfrm>
          <a:prstGeom prst="rect">
            <a:avLst/>
          </a:prstGeom>
          <a:gradFill flip="none" rotWithShape="1">
            <a:gsLst>
              <a:gs pos="0">
                <a:srgbClr val="0CBB67"/>
              </a:gs>
              <a:gs pos="74000">
                <a:srgbClr val="0F0F0F"/>
              </a:gs>
              <a:gs pos="83000">
                <a:srgbClr val="0F0F0F"/>
              </a:gs>
              <a:gs pos="100000">
                <a:srgbClr val="0F0F0F"/>
              </a:gs>
            </a:gsLst>
            <a:lin ang="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300" spc="200" dirty="0">
                <a:solidFill>
                  <a:schemeClr val="bg1"/>
                </a:solidFill>
                <a:latin typeface="Franklin Gothic Medium" panose="020B0603020102020204" pitchFamily="34" charset="0"/>
              </a:rPr>
              <a:t>		  			USER RESEARCH</a:t>
            </a:r>
          </a:p>
        </p:txBody>
      </p:sp>
    </p:spTree>
    <p:extLst>
      <p:ext uri="{BB962C8B-B14F-4D97-AF65-F5344CB8AC3E}">
        <p14:creationId xmlns:p14="http://schemas.microsoft.com/office/powerpoint/2010/main" val="36471920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 animBg="1"/>
      <p:bldP spid="29" grpId="0" animBg="1"/>
      <p:bldP spid="33" grpId="0" animBg="1"/>
      <p:bldP spid="34" grpId="0" animBg="1"/>
      <p:bldP spid="35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A1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364C30-5792-634F-8DB6-53CA335224CB}"/>
              </a:ext>
            </a:extLst>
          </p:cNvPr>
          <p:cNvGrpSpPr/>
          <p:nvPr/>
        </p:nvGrpSpPr>
        <p:grpSpPr>
          <a:xfrm>
            <a:off x="-1263410" y="-4038314"/>
            <a:ext cx="15096499" cy="14162310"/>
            <a:chOff x="-1263410" y="-4038314"/>
            <a:chExt cx="15096499" cy="14162310"/>
          </a:xfrm>
        </p:grpSpPr>
        <p:pic>
          <p:nvPicPr>
            <p:cNvPr id="5" name="Picture 4" descr="helixPattern.png">
              <a:extLst>
                <a:ext uri="{FF2B5EF4-FFF2-40B4-BE49-F238E27FC236}">
                  <a16:creationId xmlns:a16="http://schemas.microsoft.com/office/drawing/2014/main" id="{FE061BB0-3241-4A47-9728-2BD204975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263410" y="2344453"/>
              <a:ext cx="6956178" cy="6168040"/>
            </a:xfrm>
            <a:prstGeom prst="rect">
              <a:avLst/>
            </a:prstGeom>
          </p:spPr>
        </p:pic>
        <p:pic>
          <p:nvPicPr>
            <p:cNvPr id="6" name="Picture 5" descr="helixPattern.png">
              <a:extLst>
                <a:ext uri="{FF2B5EF4-FFF2-40B4-BE49-F238E27FC236}">
                  <a16:creationId xmlns:a16="http://schemas.microsoft.com/office/drawing/2014/main" id="{0AFEDF3A-0F51-124C-892A-F7381A660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20000" flipV="1">
              <a:off x="6344330" y="3483717"/>
              <a:ext cx="7488759" cy="6640279"/>
            </a:xfrm>
            <a:prstGeom prst="rect">
              <a:avLst/>
            </a:prstGeom>
          </p:spPr>
        </p:pic>
        <p:pic>
          <p:nvPicPr>
            <p:cNvPr id="7" name="Picture 6" descr="helixPattern.png">
              <a:extLst>
                <a:ext uri="{FF2B5EF4-FFF2-40B4-BE49-F238E27FC236}">
                  <a16:creationId xmlns:a16="http://schemas.microsoft.com/office/drawing/2014/main" id="{2B366B03-FDA6-1348-AEE3-279BF8387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3780000" flipV="1">
              <a:off x="5367471" y="-3607051"/>
              <a:ext cx="7612728" cy="675020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6AE3F54-33EC-D34B-89C1-2AC4688733C8}"/>
              </a:ext>
            </a:extLst>
          </p:cNvPr>
          <p:cNvSpPr txBox="1"/>
          <p:nvPr/>
        </p:nvSpPr>
        <p:spPr>
          <a:xfrm>
            <a:off x="1916659" y="3044280"/>
            <a:ext cx="83586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4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The decision</a:t>
            </a:r>
          </a:p>
        </p:txBody>
      </p:sp>
    </p:spTree>
    <p:extLst>
      <p:ext uri="{BB962C8B-B14F-4D97-AF65-F5344CB8AC3E}">
        <p14:creationId xmlns:p14="http://schemas.microsoft.com/office/powerpoint/2010/main" val="130665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0F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4E038E-0F20-40C8-9934-B2B7B8E8321B}"/>
              </a:ext>
            </a:extLst>
          </p:cNvPr>
          <p:cNvSpPr txBox="1"/>
          <p:nvPr/>
        </p:nvSpPr>
        <p:spPr>
          <a:xfrm>
            <a:off x="1034420" y="4107229"/>
            <a:ext cx="7915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entury Schoolbook" panose="02040604050505020304" pitchFamily="18" charset="0"/>
              </a:rPr>
              <a:t>Relaunching the Operations Dashboard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802FB9-667D-45B5-8A20-B2B064CFCDA3}"/>
              </a:ext>
            </a:extLst>
          </p:cNvPr>
          <p:cNvSpPr txBox="1"/>
          <p:nvPr/>
        </p:nvSpPr>
        <p:spPr>
          <a:xfrm>
            <a:off x="1034422" y="3757691"/>
            <a:ext cx="23607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spc="200" dirty="0">
                <a:solidFill>
                  <a:srgbClr val="0CBB67"/>
                </a:solidFill>
                <a:latin typeface="Franklin Gothic Medium" panose="020B0603020102020204" pitchFamily="34" charset="0"/>
              </a:rPr>
              <a:t>PROJECT BACKGROUND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151A4D-05C8-453F-8D3F-3F9A4C3FAE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3475" y="3386216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225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6AE3F54-33EC-D34B-89C1-2AC4688733C8}"/>
              </a:ext>
            </a:extLst>
          </p:cNvPr>
          <p:cNvSpPr txBox="1"/>
          <p:nvPr/>
        </p:nvSpPr>
        <p:spPr>
          <a:xfrm>
            <a:off x="1916659" y="3167390"/>
            <a:ext cx="8358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800" dirty="0">
                <a:solidFill>
                  <a:prstClr val="white"/>
                </a:solidFill>
                <a:latin typeface="Franklin Gothic Medium" panose="020B0603020102020204" pitchFamily="34" charset="0"/>
              </a:rPr>
              <a:t>The prior dashboard was discontinued in 2015.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DB68F2-DF22-F741-B439-30642027D0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459" y="2517900"/>
            <a:ext cx="269082" cy="26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636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BB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9148B3C-FC04-2349-A77F-4FC2584A8106}"/>
              </a:ext>
            </a:extLst>
          </p:cNvPr>
          <p:cNvGrpSpPr/>
          <p:nvPr/>
        </p:nvGrpSpPr>
        <p:grpSpPr>
          <a:xfrm>
            <a:off x="4357087" y="2462238"/>
            <a:ext cx="3377323" cy="1933524"/>
            <a:chOff x="4357087" y="2078885"/>
            <a:chExt cx="3377323" cy="193352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4F4083E-4171-E84A-9E6F-E14A562C780D}"/>
                </a:ext>
              </a:extLst>
            </p:cNvPr>
            <p:cNvSpPr txBox="1"/>
            <p:nvPr/>
          </p:nvSpPr>
          <p:spPr>
            <a:xfrm>
              <a:off x="4857147" y="2078885"/>
              <a:ext cx="25564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200" dirty="0">
                  <a:solidFill>
                    <a:srgbClr val="F9F9F9"/>
                  </a:solidFill>
                  <a:latin typeface="Franklin Gothic Medium" panose="020B0603020102020204" pitchFamily="34" charset="0"/>
                </a:rPr>
                <a:t>LABOR-INTENSIVE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66F140-3780-2B40-83D7-0FF87CC9F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087" y="2160068"/>
              <a:ext cx="237744" cy="23774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FFBC45-EEF8-204D-A9B5-B25DAAC81073}"/>
                </a:ext>
              </a:extLst>
            </p:cNvPr>
            <p:cNvSpPr txBox="1"/>
            <p:nvPr/>
          </p:nvSpPr>
          <p:spPr>
            <a:xfrm>
              <a:off x="4857147" y="2845592"/>
              <a:ext cx="2877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200" dirty="0">
                  <a:solidFill>
                    <a:srgbClr val="F9F9F9"/>
                  </a:solidFill>
                  <a:latin typeface="Franklin Gothic Medium" panose="020B0603020102020204" pitchFamily="34" charset="0"/>
                </a:rPr>
                <a:t>UNNAPPROACHABLE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0A02D9-6D5E-E64F-A963-5CA0015B9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7087" y="2926775"/>
              <a:ext cx="237744" cy="23774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FFBC45-EEF8-204D-A9B5-B25DAAC81073}"/>
                </a:ext>
              </a:extLst>
            </p:cNvPr>
            <p:cNvSpPr txBox="1"/>
            <p:nvPr/>
          </p:nvSpPr>
          <p:spPr>
            <a:xfrm>
              <a:off x="4839288" y="3612299"/>
              <a:ext cx="2557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pc="200" dirty="0">
                  <a:solidFill>
                    <a:srgbClr val="F9F9F9"/>
                  </a:solidFill>
                  <a:latin typeface="Franklin Gothic Medium" panose="020B0603020102020204" pitchFamily="34" charset="0"/>
                </a:rPr>
                <a:t>NON-INTERACTIVE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17666B-C037-434B-8D4F-40F14B61E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3045" y="3693482"/>
              <a:ext cx="237744" cy="237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1223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14800" y="6625584"/>
            <a:ext cx="4006790" cy="2324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DRAFT &amp; DELIBERATIVE - FOR INTERN/AL USE ONLY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68380" y="6543116"/>
            <a:ext cx="342900" cy="365125"/>
          </a:xfrm>
        </p:spPr>
        <p:txBody>
          <a:bodyPr/>
          <a:lstStyle/>
          <a:p>
            <a:fld id="{128D7DF0-ED5B-4159-821D-5CF0D57675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8" name="Left-Right Arrow 147"/>
          <p:cNvSpPr/>
          <p:nvPr/>
        </p:nvSpPr>
        <p:spPr>
          <a:xfrm>
            <a:off x="3200400" y="1065336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Left-Right Arrow 148"/>
          <p:cNvSpPr/>
          <p:nvPr/>
        </p:nvSpPr>
        <p:spPr>
          <a:xfrm>
            <a:off x="3202750" y="752987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Left-Right Arrow 149"/>
          <p:cNvSpPr/>
          <p:nvPr/>
        </p:nvSpPr>
        <p:spPr>
          <a:xfrm>
            <a:off x="3202750" y="2791744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Up Arrow 150"/>
          <p:cNvSpPr/>
          <p:nvPr/>
        </p:nvSpPr>
        <p:spPr>
          <a:xfrm>
            <a:off x="3264028" y="4857880"/>
            <a:ext cx="242316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Left-Right Arrow 151"/>
          <p:cNvSpPr/>
          <p:nvPr/>
        </p:nvSpPr>
        <p:spPr>
          <a:xfrm>
            <a:off x="3202750" y="3092982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Up Arrow 152"/>
          <p:cNvSpPr/>
          <p:nvPr/>
        </p:nvSpPr>
        <p:spPr>
          <a:xfrm>
            <a:off x="3272092" y="3973067"/>
            <a:ext cx="242316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Up Arrow 154"/>
          <p:cNvSpPr/>
          <p:nvPr/>
        </p:nvSpPr>
        <p:spPr>
          <a:xfrm>
            <a:off x="3272092" y="3393040"/>
            <a:ext cx="242316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Up Arrow 155"/>
          <p:cNvSpPr/>
          <p:nvPr/>
        </p:nvSpPr>
        <p:spPr>
          <a:xfrm>
            <a:off x="3264028" y="5720106"/>
            <a:ext cx="242316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4" name="Table 133"/>
          <p:cNvGraphicFramePr>
            <a:graphicFrameLocks noGrp="1"/>
          </p:cNvGraphicFramePr>
          <p:nvPr>
            <p:extLst/>
          </p:nvPr>
        </p:nvGraphicFramePr>
        <p:xfrm>
          <a:off x="1569081" y="371866"/>
          <a:ext cx="8946518" cy="6244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9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69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19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324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59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781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4299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595631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POC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chemeClr val="bg1"/>
                          </a:solidFill>
                        </a:rPr>
                        <a:t>1 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Discretionary Grants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 </a:t>
                      </a:r>
                    </a:p>
                    <a:p>
                      <a:pPr algn="ctr"/>
                      <a:r>
                        <a:rPr lang="en-US" sz="1000" dirty="0"/>
                        <a:t>Grant Close-out</a:t>
                      </a:r>
                    </a:p>
                    <a:p>
                      <a:pPr algn="ctr"/>
                      <a:r>
                        <a:rPr lang="en-US" sz="1000" b="0" i="1" dirty="0"/>
                        <a:t>(Quarterly</a:t>
                      </a:r>
                      <a:r>
                        <a:rPr lang="en-US" sz="1000" b="0" i="1" baseline="0" dirty="0"/>
                        <a:t> Basis)</a:t>
                      </a:r>
                      <a:endParaRPr lang="en-US" sz="1000" b="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</a:t>
                      </a:r>
                    </a:p>
                    <a:p>
                      <a:pPr algn="ctr"/>
                      <a:r>
                        <a:rPr lang="en-US" sz="1000" dirty="0"/>
                        <a:t>FOIA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4 </a:t>
                      </a:r>
                    </a:p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Control 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</a:p>
                    <a:p>
                      <a:pPr algn="ctr"/>
                      <a:r>
                        <a:rPr lang="en-US" sz="1000" b="1" dirty="0"/>
                        <a:t>Procurements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6</a:t>
                      </a:r>
                    </a:p>
                    <a:p>
                      <a:pPr algn="ctr"/>
                      <a:r>
                        <a:rPr lang="en-US" sz="1000" dirty="0"/>
                        <a:t>Small Business Contracting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Post-Audit:</a:t>
                      </a:r>
                      <a:r>
                        <a:rPr lang="en-US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Post-Audit:</a:t>
                      </a:r>
                      <a:r>
                        <a:rPr lang="en-US" sz="1000" baseline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9</a:t>
                      </a:r>
                    </a:p>
                    <a:p>
                      <a:pPr algn="ctr"/>
                      <a:r>
                        <a:rPr lang="en-US" sz="1000" dirty="0"/>
                        <a:t>GAO/OIG Audit 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998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FSA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OCFO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OCIO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72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OCR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09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OESE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6469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OGC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OII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OLCA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OPEPD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OSERS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9924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OCTAE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N/A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dirty="0"/>
                        <a:t> </a:t>
                      </a:r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prstClr val="black"/>
                          </a:solidFill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N/A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03" name="Left-Right Arrow 102"/>
          <p:cNvSpPr/>
          <p:nvPr/>
        </p:nvSpPr>
        <p:spPr>
          <a:xfrm>
            <a:off x="7724775" y="5133975"/>
            <a:ext cx="40005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eft-Right Arrow 104"/>
          <p:cNvSpPr/>
          <p:nvPr/>
        </p:nvSpPr>
        <p:spPr>
          <a:xfrm>
            <a:off x="7745221" y="1000770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Left-Right Arrow 108"/>
          <p:cNvSpPr/>
          <p:nvPr/>
        </p:nvSpPr>
        <p:spPr>
          <a:xfrm>
            <a:off x="8635281" y="1603899"/>
            <a:ext cx="407986" cy="242316"/>
          </a:xfrm>
          <a:prstGeom prst="left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09" y="1881414"/>
            <a:ext cx="40798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6" name="Up Arrow 115"/>
          <p:cNvSpPr/>
          <p:nvPr/>
        </p:nvSpPr>
        <p:spPr>
          <a:xfrm>
            <a:off x="7806309" y="1592466"/>
            <a:ext cx="242316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own Arrow 122"/>
          <p:cNvSpPr/>
          <p:nvPr/>
        </p:nvSpPr>
        <p:spPr>
          <a:xfrm rot="10800000">
            <a:off x="4884516" y="6348634"/>
            <a:ext cx="241300" cy="22860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6" name="Up Arrow 125"/>
          <p:cNvSpPr/>
          <p:nvPr/>
        </p:nvSpPr>
        <p:spPr>
          <a:xfrm>
            <a:off x="4897937" y="2469099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9" name="Down Arrow 128"/>
          <p:cNvSpPr/>
          <p:nvPr/>
        </p:nvSpPr>
        <p:spPr>
          <a:xfrm rot="10800000">
            <a:off x="4881962" y="4851547"/>
            <a:ext cx="241300" cy="228600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0" name="Up Arrow 129"/>
          <p:cNvSpPr/>
          <p:nvPr/>
        </p:nvSpPr>
        <p:spPr>
          <a:xfrm>
            <a:off x="4904387" y="2182869"/>
            <a:ext cx="241300" cy="2286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38" name="Picture 1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01401" y="976254"/>
            <a:ext cx="317500" cy="27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0" name="Picture 13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10" y="2154294"/>
            <a:ext cx="323850" cy="26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1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212592" y="2721398"/>
            <a:ext cx="3175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" name="Left-Right Arrow 183"/>
          <p:cNvSpPr/>
          <p:nvPr/>
        </p:nvSpPr>
        <p:spPr>
          <a:xfrm>
            <a:off x="9713522" y="6033874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Left-Right Arrow 191"/>
          <p:cNvSpPr/>
          <p:nvPr/>
        </p:nvSpPr>
        <p:spPr>
          <a:xfrm>
            <a:off x="9710443" y="2159914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Left-Right Arrow 195"/>
          <p:cNvSpPr/>
          <p:nvPr/>
        </p:nvSpPr>
        <p:spPr>
          <a:xfrm>
            <a:off x="9708091" y="3034684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Left-Right Arrow 197"/>
          <p:cNvSpPr/>
          <p:nvPr/>
        </p:nvSpPr>
        <p:spPr>
          <a:xfrm>
            <a:off x="9715500" y="4247637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Up Arrow 157"/>
          <p:cNvSpPr/>
          <p:nvPr/>
        </p:nvSpPr>
        <p:spPr>
          <a:xfrm rot="10800000">
            <a:off x="4898948" y="3360255"/>
            <a:ext cx="2413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1" name="Left-Right Arrow 190"/>
          <p:cNvSpPr/>
          <p:nvPr/>
        </p:nvSpPr>
        <p:spPr>
          <a:xfrm>
            <a:off x="8639175" y="1289546"/>
            <a:ext cx="381000" cy="242316"/>
          </a:xfrm>
          <a:prstGeom prst="left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9" name="Down Arrow 138"/>
          <p:cNvSpPr/>
          <p:nvPr/>
        </p:nvSpPr>
        <p:spPr>
          <a:xfrm rot="10800000">
            <a:off x="9773847" y="3333132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5" name="Up Arrow 164"/>
          <p:cNvSpPr/>
          <p:nvPr/>
        </p:nvSpPr>
        <p:spPr>
          <a:xfrm>
            <a:off x="4888764" y="4562183"/>
            <a:ext cx="241300" cy="2286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770747" y="1"/>
            <a:ext cx="24994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Reporting Period:   April 1 - 30, 2015</a:t>
            </a:r>
            <a:endParaRPr lang="en-US" sz="1200" dirty="0"/>
          </a:p>
        </p:txBody>
      </p:sp>
      <p:sp>
        <p:nvSpPr>
          <p:cNvPr id="90" name="Up Arrow 89"/>
          <p:cNvSpPr/>
          <p:nvPr/>
        </p:nvSpPr>
        <p:spPr>
          <a:xfrm>
            <a:off x="4249026" y="1285216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1" name="Up Arrow 90"/>
          <p:cNvSpPr/>
          <p:nvPr/>
        </p:nvSpPr>
        <p:spPr>
          <a:xfrm>
            <a:off x="4247875" y="3659635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2" name="Up Arrow 91"/>
          <p:cNvSpPr/>
          <p:nvPr/>
        </p:nvSpPr>
        <p:spPr>
          <a:xfrm rot="10800000">
            <a:off x="4249647" y="5165977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3" name="Up Arrow 92"/>
          <p:cNvSpPr/>
          <p:nvPr/>
        </p:nvSpPr>
        <p:spPr>
          <a:xfrm rot="10800000">
            <a:off x="4256603" y="5443626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4" name="Up Arrow 93"/>
          <p:cNvSpPr/>
          <p:nvPr/>
        </p:nvSpPr>
        <p:spPr>
          <a:xfrm>
            <a:off x="4249350" y="5772577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6" name="Left-Right Arrow 95"/>
          <p:cNvSpPr/>
          <p:nvPr/>
        </p:nvSpPr>
        <p:spPr>
          <a:xfrm>
            <a:off x="9713522" y="5439233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Down Arrow 100"/>
          <p:cNvSpPr/>
          <p:nvPr/>
        </p:nvSpPr>
        <p:spPr>
          <a:xfrm>
            <a:off x="9785350" y="5754015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2" name="Left-Right Arrow 101"/>
          <p:cNvSpPr/>
          <p:nvPr/>
        </p:nvSpPr>
        <p:spPr>
          <a:xfrm>
            <a:off x="4856662" y="992372"/>
            <a:ext cx="381000" cy="230470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Down Arrow 103"/>
          <p:cNvSpPr/>
          <p:nvPr/>
        </p:nvSpPr>
        <p:spPr>
          <a:xfrm>
            <a:off x="9785350" y="976253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6" name="Down Arrow 105"/>
          <p:cNvSpPr/>
          <p:nvPr/>
        </p:nvSpPr>
        <p:spPr>
          <a:xfrm>
            <a:off x="4252526" y="6065794"/>
            <a:ext cx="253416" cy="228115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08" name="Down Arrow 107"/>
          <p:cNvSpPr/>
          <p:nvPr/>
        </p:nvSpPr>
        <p:spPr>
          <a:xfrm rot="10800000">
            <a:off x="4237552" y="1889674"/>
            <a:ext cx="253416" cy="22811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97" name="Down Arrow 96"/>
          <p:cNvSpPr/>
          <p:nvPr/>
        </p:nvSpPr>
        <p:spPr>
          <a:xfrm rot="10800000">
            <a:off x="4236910" y="1583831"/>
            <a:ext cx="253416" cy="22811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8422" y="984041"/>
            <a:ext cx="40798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Left-Right Arrow 74"/>
          <p:cNvSpPr/>
          <p:nvPr/>
        </p:nvSpPr>
        <p:spPr>
          <a:xfrm>
            <a:off x="3374785" y="974628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-Right Arrow 75"/>
          <p:cNvSpPr/>
          <p:nvPr/>
        </p:nvSpPr>
        <p:spPr>
          <a:xfrm>
            <a:off x="3372994" y="6347329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-Right Arrow 79"/>
          <p:cNvSpPr/>
          <p:nvPr/>
        </p:nvSpPr>
        <p:spPr>
          <a:xfrm>
            <a:off x="3374785" y="3947976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eft-Right Arrow 86"/>
          <p:cNvSpPr/>
          <p:nvPr/>
        </p:nvSpPr>
        <p:spPr>
          <a:xfrm>
            <a:off x="3381058" y="1281684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Left-Right Arrow 109"/>
          <p:cNvSpPr/>
          <p:nvPr/>
        </p:nvSpPr>
        <p:spPr>
          <a:xfrm>
            <a:off x="8617309" y="4856946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Left-Right Arrow 110"/>
          <p:cNvSpPr/>
          <p:nvPr/>
        </p:nvSpPr>
        <p:spPr>
          <a:xfrm>
            <a:off x="4839722" y="3628177"/>
            <a:ext cx="381000" cy="244108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Up Arrow 113"/>
          <p:cNvSpPr/>
          <p:nvPr/>
        </p:nvSpPr>
        <p:spPr>
          <a:xfrm rot="10800000">
            <a:off x="4888380" y="5772577"/>
            <a:ext cx="241300" cy="215006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5" name="Up Arrow 114"/>
          <p:cNvSpPr/>
          <p:nvPr/>
        </p:nvSpPr>
        <p:spPr>
          <a:xfrm rot="10800000">
            <a:off x="5749925" y="1296404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7" name="Up Arrow 116"/>
          <p:cNvSpPr/>
          <p:nvPr/>
        </p:nvSpPr>
        <p:spPr>
          <a:xfrm rot="10800000">
            <a:off x="5749925" y="1902099"/>
            <a:ext cx="2413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0" name="Up Arrow 119"/>
          <p:cNvSpPr/>
          <p:nvPr/>
        </p:nvSpPr>
        <p:spPr>
          <a:xfrm rot="10800000">
            <a:off x="5759450" y="5748681"/>
            <a:ext cx="2413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2" name="Up Arrow 121"/>
          <p:cNvSpPr/>
          <p:nvPr/>
        </p:nvSpPr>
        <p:spPr>
          <a:xfrm rot="10800000">
            <a:off x="5754941" y="4543133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5" name="Down Arrow 124"/>
          <p:cNvSpPr/>
          <p:nvPr/>
        </p:nvSpPr>
        <p:spPr>
          <a:xfrm>
            <a:off x="5756852" y="3342480"/>
            <a:ext cx="241300" cy="228600"/>
          </a:xfrm>
          <a:prstGeom prst="down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3" name="Up Arrow 132"/>
          <p:cNvSpPr/>
          <p:nvPr/>
        </p:nvSpPr>
        <p:spPr>
          <a:xfrm>
            <a:off x="4249059" y="4864499"/>
            <a:ext cx="241300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35" name="Picture 1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694" y="2448747"/>
            <a:ext cx="317500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926" y="3925671"/>
            <a:ext cx="317500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6" name="Down Arrow 145"/>
          <p:cNvSpPr/>
          <p:nvPr/>
        </p:nvSpPr>
        <p:spPr>
          <a:xfrm>
            <a:off x="4239501" y="4562669"/>
            <a:ext cx="253416" cy="22811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24" name="Up Arrow 123"/>
          <p:cNvSpPr/>
          <p:nvPr/>
        </p:nvSpPr>
        <p:spPr>
          <a:xfrm>
            <a:off x="7787259" y="5740446"/>
            <a:ext cx="242316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Left-Right Arrow 141"/>
          <p:cNvSpPr/>
          <p:nvPr/>
        </p:nvSpPr>
        <p:spPr>
          <a:xfrm>
            <a:off x="8622864" y="5132314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10800000">
            <a:off x="9775885" y="1594028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9" name="Down Arrow 158"/>
          <p:cNvSpPr/>
          <p:nvPr/>
        </p:nvSpPr>
        <p:spPr>
          <a:xfrm rot="10800000">
            <a:off x="9765862" y="2461365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6" name="Down Arrow 165"/>
          <p:cNvSpPr/>
          <p:nvPr/>
        </p:nvSpPr>
        <p:spPr>
          <a:xfrm rot="10800000">
            <a:off x="9769535" y="6352414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8" name="Up Arrow 97"/>
          <p:cNvSpPr/>
          <p:nvPr/>
        </p:nvSpPr>
        <p:spPr>
          <a:xfrm>
            <a:off x="3437039" y="3073190"/>
            <a:ext cx="221010" cy="20381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9" name="Down Arrow 168"/>
          <p:cNvSpPr/>
          <p:nvPr/>
        </p:nvSpPr>
        <p:spPr>
          <a:xfrm rot="10800000">
            <a:off x="4247077" y="3338036"/>
            <a:ext cx="253416" cy="22811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70" name="Down Arrow 169"/>
          <p:cNvSpPr/>
          <p:nvPr/>
        </p:nvSpPr>
        <p:spPr>
          <a:xfrm>
            <a:off x="4246759" y="3034061"/>
            <a:ext cx="253416" cy="22811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71" name="Up Arrow 170"/>
          <p:cNvSpPr/>
          <p:nvPr/>
        </p:nvSpPr>
        <p:spPr>
          <a:xfrm>
            <a:off x="5756852" y="6348634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2" name="Up Arrow 171"/>
          <p:cNvSpPr/>
          <p:nvPr/>
        </p:nvSpPr>
        <p:spPr>
          <a:xfrm>
            <a:off x="5748591" y="4844689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3" name="Up Arrow 172"/>
          <p:cNvSpPr/>
          <p:nvPr/>
        </p:nvSpPr>
        <p:spPr>
          <a:xfrm>
            <a:off x="5766377" y="3928762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4" name="Up Arrow 173"/>
          <p:cNvSpPr/>
          <p:nvPr/>
        </p:nvSpPr>
        <p:spPr>
          <a:xfrm>
            <a:off x="7788655" y="6330017"/>
            <a:ext cx="242316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1" y="6020888"/>
            <a:ext cx="407987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6" name="Up Arrow 175"/>
          <p:cNvSpPr/>
          <p:nvPr/>
        </p:nvSpPr>
        <p:spPr>
          <a:xfrm>
            <a:off x="8682754" y="3354673"/>
            <a:ext cx="242316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Up Arrow 176"/>
          <p:cNvSpPr/>
          <p:nvPr/>
        </p:nvSpPr>
        <p:spPr>
          <a:xfrm>
            <a:off x="8673156" y="5748681"/>
            <a:ext cx="242316" cy="22860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Left-Right Arrow 117"/>
          <p:cNvSpPr/>
          <p:nvPr/>
        </p:nvSpPr>
        <p:spPr>
          <a:xfrm>
            <a:off x="9706035" y="3645919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Left-Right Arrow 135"/>
          <p:cNvSpPr/>
          <p:nvPr/>
        </p:nvSpPr>
        <p:spPr>
          <a:xfrm>
            <a:off x="9696012" y="1881414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Left-Right Arrow 131"/>
          <p:cNvSpPr/>
          <p:nvPr/>
        </p:nvSpPr>
        <p:spPr>
          <a:xfrm>
            <a:off x="9715499" y="1271501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Down Arrow 136"/>
          <p:cNvSpPr/>
          <p:nvPr/>
        </p:nvSpPr>
        <p:spPr>
          <a:xfrm>
            <a:off x="9772768" y="2728034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1" name="Down Arrow 160"/>
          <p:cNvSpPr/>
          <p:nvPr/>
        </p:nvSpPr>
        <p:spPr>
          <a:xfrm>
            <a:off x="9772768" y="3957641"/>
            <a:ext cx="241300" cy="228600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7" name="Down Arrow 106"/>
          <p:cNvSpPr/>
          <p:nvPr/>
        </p:nvSpPr>
        <p:spPr>
          <a:xfrm rot="10800000">
            <a:off x="4894041" y="3957641"/>
            <a:ext cx="241300" cy="228600"/>
          </a:xfrm>
          <a:prstGeom prst="down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9" name="Up Arrow 118"/>
          <p:cNvSpPr/>
          <p:nvPr/>
        </p:nvSpPr>
        <p:spPr>
          <a:xfrm rot="10800000">
            <a:off x="2446867" y="3352182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27" name="Up Arrow 126"/>
          <p:cNvSpPr/>
          <p:nvPr/>
        </p:nvSpPr>
        <p:spPr>
          <a:xfrm rot="10800000">
            <a:off x="2446867" y="3973067"/>
            <a:ext cx="241300" cy="203509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1" name="Up Arrow 130"/>
          <p:cNvSpPr/>
          <p:nvPr/>
        </p:nvSpPr>
        <p:spPr>
          <a:xfrm rot="10800000">
            <a:off x="2438400" y="4856946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7" name="Up Arrow 166"/>
          <p:cNvSpPr/>
          <p:nvPr/>
        </p:nvSpPr>
        <p:spPr>
          <a:xfrm rot="10800000">
            <a:off x="2438399" y="5751946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8" name="Down Arrow 167"/>
          <p:cNvSpPr/>
          <p:nvPr/>
        </p:nvSpPr>
        <p:spPr>
          <a:xfrm>
            <a:off x="4242968" y="4247638"/>
            <a:ext cx="253416" cy="228115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dirty="0"/>
          </a:p>
        </p:txBody>
      </p:sp>
      <p:sp>
        <p:nvSpPr>
          <p:cNvPr id="178" name="Left-Right Arrow 177"/>
          <p:cNvSpPr/>
          <p:nvPr/>
        </p:nvSpPr>
        <p:spPr>
          <a:xfrm>
            <a:off x="3374785" y="3328764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Up Arrow 178"/>
          <p:cNvSpPr/>
          <p:nvPr/>
        </p:nvSpPr>
        <p:spPr>
          <a:xfrm>
            <a:off x="3437039" y="4856328"/>
            <a:ext cx="221010" cy="20381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0" name="Up Arrow 179"/>
          <p:cNvSpPr/>
          <p:nvPr/>
        </p:nvSpPr>
        <p:spPr>
          <a:xfrm rot="10800000">
            <a:off x="3437039" y="5151567"/>
            <a:ext cx="221010" cy="20381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1" name="Up Arrow 180"/>
          <p:cNvSpPr/>
          <p:nvPr/>
        </p:nvSpPr>
        <p:spPr>
          <a:xfrm>
            <a:off x="3436164" y="5458486"/>
            <a:ext cx="221010" cy="20381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2" name="Up Arrow 181"/>
          <p:cNvSpPr/>
          <p:nvPr/>
        </p:nvSpPr>
        <p:spPr>
          <a:xfrm rot="10800000">
            <a:off x="3454780" y="6080167"/>
            <a:ext cx="221010" cy="203810"/>
          </a:xfrm>
          <a:prstGeom prst="up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3" name="Up Arrow 182"/>
          <p:cNvSpPr/>
          <p:nvPr/>
        </p:nvSpPr>
        <p:spPr>
          <a:xfrm>
            <a:off x="8685421" y="3949847"/>
            <a:ext cx="242316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Left-Right Arrow 186"/>
          <p:cNvSpPr/>
          <p:nvPr/>
        </p:nvSpPr>
        <p:spPr>
          <a:xfrm>
            <a:off x="9703997" y="4544124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Left-Right Arrow 187"/>
          <p:cNvSpPr/>
          <p:nvPr/>
        </p:nvSpPr>
        <p:spPr>
          <a:xfrm>
            <a:off x="9713522" y="4850088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Left-Right Arrow 188"/>
          <p:cNvSpPr/>
          <p:nvPr/>
        </p:nvSpPr>
        <p:spPr>
          <a:xfrm>
            <a:off x="9715500" y="5149358"/>
            <a:ext cx="381000" cy="242316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Left-Right Arrow 120"/>
          <p:cNvSpPr/>
          <p:nvPr/>
        </p:nvSpPr>
        <p:spPr>
          <a:xfrm>
            <a:off x="6654798" y="6353426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Left-Right Arrow 143"/>
          <p:cNvSpPr/>
          <p:nvPr/>
        </p:nvSpPr>
        <p:spPr>
          <a:xfrm>
            <a:off x="6680199" y="3652777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Left-Right Arrow 144"/>
          <p:cNvSpPr/>
          <p:nvPr/>
        </p:nvSpPr>
        <p:spPr>
          <a:xfrm>
            <a:off x="6688666" y="3081365"/>
            <a:ext cx="381000" cy="242316"/>
          </a:xfrm>
          <a:prstGeom prst="left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p Arrow 146"/>
          <p:cNvSpPr/>
          <p:nvPr/>
        </p:nvSpPr>
        <p:spPr>
          <a:xfrm rot="10800000">
            <a:off x="6724648" y="6079875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4" name="Up Arrow 153"/>
          <p:cNvSpPr/>
          <p:nvPr/>
        </p:nvSpPr>
        <p:spPr>
          <a:xfrm rot="10800000">
            <a:off x="6756122" y="1610757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0" name="Up Arrow 159"/>
          <p:cNvSpPr/>
          <p:nvPr/>
        </p:nvSpPr>
        <p:spPr>
          <a:xfrm rot="10800000">
            <a:off x="6757180" y="1903108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3" name="Up Arrow 162"/>
          <p:cNvSpPr/>
          <p:nvPr/>
        </p:nvSpPr>
        <p:spPr>
          <a:xfrm rot="10800000">
            <a:off x="6756122" y="1295400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64" name="Up Arrow 163"/>
          <p:cNvSpPr/>
          <p:nvPr/>
        </p:nvSpPr>
        <p:spPr>
          <a:xfrm>
            <a:off x="6732838" y="3973067"/>
            <a:ext cx="241300" cy="228600"/>
          </a:xfrm>
          <a:prstGeom prst="up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5" name="Up Arrow 184"/>
          <p:cNvSpPr/>
          <p:nvPr/>
        </p:nvSpPr>
        <p:spPr>
          <a:xfrm>
            <a:off x="6729662" y="4543133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0" name="Up Arrow 189"/>
          <p:cNvSpPr/>
          <p:nvPr/>
        </p:nvSpPr>
        <p:spPr>
          <a:xfrm>
            <a:off x="6724371" y="4857880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3" name="Up Arrow 192"/>
          <p:cNvSpPr/>
          <p:nvPr/>
        </p:nvSpPr>
        <p:spPr>
          <a:xfrm rot="10800000">
            <a:off x="6732838" y="5176765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4" name="Up Arrow 193"/>
          <p:cNvSpPr/>
          <p:nvPr/>
        </p:nvSpPr>
        <p:spPr>
          <a:xfrm rot="10800000">
            <a:off x="6750048" y="3390264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5" name="Up Arrow 194"/>
          <p:cNvSpPr/>
          <p:nvPr/>
        </p:nvSpPr>
        <p:spPr>
          <a:xfrm rot="10800000">
            <a:off x="6736518" y="2748517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7" name="Up Arrow 196"/>
          <p:cNvSpPr/>
          <p:nvPr/>
        </p:nvSpPr>
        <p:spPr>
          <a:xfrm>
            <a:off x="6736795" y="2474033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9" name="Up Arrow 198"/>
          <p:cNvSpPr/>
          <p:nvPr/>
        </p:nvSpPr>
        <p:spPr>
          <a:xfrm>
            <a:off x="6746320" y="2200437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0" name="Left-Right Arrow 199"/>
          <p:cNvSpPr/>
          <p:nvPr/>
        </p:nvSpPr>
        <p:spPr>
          <a:xfrm>
            <a:off x="6672790" y="5439233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Up Arrow 200"/>
          <p:cNvSpPr/>
          <p:nvPr/>
        </p:nvSpPr>
        <p:spPr>
          <a:xfrm>
            <a:off x="6746320" y="999658"/>
            <a:ext cx="241300" cy="228600"/>
          </a:xfrm>
          <a:prstGeom prst="up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2" name="Left-Right Arrow 201"/>
          <p:cNvSpPr/>
          <p:nvPr/>
        </p:nvSpPr>
        <p:spPr>
          <a:xfrm>
            <a:off x="7743264" y="3324604"/>
            <a:ext cx="381000" cy="242316"/>
          </a:xfrm>
          <a:prstGeom prst="leftRightArrow">
            <a:avLst/>
          </a:prstGeom>
          <a:solidFill>
            <a:srgbClr val="009E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0520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DRAFT &amp; DELIBERATIVE - FOR INTERNAL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7DF0-ED5B-4159-821D-5CF0D57675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76800" y="197894"/>
            <a:ext cx="3810000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3 </a:t>
            </a:r>
          </a:p>
          <a:p>
            <a:pPr algn="ctr"/>
            <a:r>
              <a:rPr lang="en-US" dirty="0"/>
              <a:t>FOIA Requests as of April 30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1676400" y="990600"/>
          <a:ext cx="23622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605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Metric (# work days)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Mar.</a:t>
                      </a:r>
                    </a:p>
                    <a:p>
                      <a:pPr algn="ctr"/>
                      <a:endParaRPr lang="en-US" sz="9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Apr.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900" dirty="0"/>
                        <a:t>Δ</a:t>
                      </a:r>
                      <a:endParaRPr lang="en-US" sz="9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sz="900" dirty="0"/>
                        <a:t>Avg. FOIA/PA Pending Request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+2%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900" dirty="0"/>
                        <a:t>Median FOIA/PA</a:t>
                      </a:r>
                      <a:r>
                        <a:rPr lang="en-US" sz="900" baseline="0" dirty="0"/>
                        <a:t> Pending Request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-9%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900" dirty="0"/>
                        <a:t>Oldest FOIA/PA</a:t>
                      </a:r>
                      <a:r>
                        <a:rPr lang="en-US" sz="900" baseline="0" dirty="0"/>
                        <a:t> Case</a:t>
                      </a:r>
                      <a:endParaRPr lang="en-US" sz="9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1220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1242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 dirty="0">
                          <a:solidFill>
                            <a:schemeClr val="tx1"/>
                          </a:solidFill>
                        </a:rPr>
                        <a:t>+2%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4191001" y="990601"/>
          <a:ext cx="5791199" cy="5322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1743">
                <a:tc>
                  <a:txBody>
                    <a:bodyPr/>
                    <a:lstStyle/>
                    <a:p>
                      <a:pPr algn="ctr"/>
                      <a:r>
                        <a:rPr lang="en-US" sz="1000" b="0" baseline="0" dirty="0">
                          <a:latin typeface="+mj-lt"/>
                        </a:rPr>
                        <a:t>POC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baseline="0" dirty="0">
                          <a:latin typeface="+mj-lt"/>
                        </a:rPr>
                        <a:t>Open FOIA Cases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="0" baseline="0" dirty="0">
                          <a:latin typeface="+mj-lt"/>
                        </a:rPr>
                        <a:t>Oldest Case</a:t>
                      </a:r>
                    </a:p>
                    <a:p>
                      <a:pPr algn="ctr"/>
                      <a:r>
                        <a:rPr lang="en-US" sz="1000" b="0" baseline="0" dirty="0">
                          <a:latin typeface="+mj-lt"/>
                        </a:rPr>
                        <a:t> (# work days)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000" baseline="0" dirty="0">
                          <a:latin typeface="+mj-lt"/>
                        </a:rPr>
                        <a:t>Avg. Age of Pending Requests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sz="14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057">
                <a:tc>
                  <a:txBody>
                    <a:bodyPr/>
                    <a:lstStyle/>
                    <a:p>
                      <a:endParaRPr lang="en-US" sz="1000" b="0" baseline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March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April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March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April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March</a:t>
                      </a:r>
                      <a:endParaRPr lang="en-US" sz="1000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April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1097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1119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239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299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769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791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181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194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137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159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186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208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FSA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441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463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OCFO-CAM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392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414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7227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OCR*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1043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1065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112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OELA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OESE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196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112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OGC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21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280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302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115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77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99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OLCA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566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588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63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OPEPD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854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876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327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336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7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280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302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92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96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OCTAE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r>
                        <a:rPr lang="en-US" sz="1000" b="0" baseline="0" dirty="0">
                          <a:latin typeface="+mj-lt"/>
                        </a:rPr>
                        <a:t>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28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16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184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206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49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+mj-lt"/>
                        </a:rPr>
                        <a:t>65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57670" y="5715000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*The 13 OCR regional offices are not included here; however, they account for a significant number of open cases.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57670" y="6266560"/>
            <a:ext cx="26333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Data source: March and April FOIA reports</a:t>
            </a:r>
          </a:p>
        </p:txBody>
      </p:sp>
    </p:spTree>
    <p:extLst>
      <p:ext uri="{BB962C8B-B14F-4D97-AF65-F5344CB8AC3E}">
        <p14:creationId xmlns:p14="http://schemas.microsoft.com/office/powerpoint/2010/main" val="3458205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DRAFT &amp; DELIBERATIVE - FOR INTERNAL USE ONLY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7DF0-ED5B-4159-821D-5CF0D57675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9"/>
          <p:cNvSpPr txBox="1">
            <a:spLocks noGrp="1"/>
          </p:cNvSpPr>
          <p:nvPr>
            <p:ph type="title"/>
          </p:nvPr>
        </p:nvSpPr>
        <p:spPr>
          <a:xfrm>
            <a:off x="4953000" y="318650"/>
            <a:ext cx="2286000" cy="3416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/>
              <a:t>   5. Procurements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05001" y="838200"/>
          <a:ext cx="8305803" cy="5461594"/>
        </p:xfrm>
        <a:graphic>
          <a:graphicData uri="http://schemas.openxmlformats.org/drawingml/2006/table">
            <a:tbl>
              <a:tblPr firstRow="1" firstCol="1" bandRow="1"/>
              <a:tblGrid>
                <a:gridCol w="672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2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882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882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83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723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166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738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7230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72308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723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04301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POC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Baseline - Approved AP Pkgs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25</a:t>
                      </a:r>
                      <a:r>
                        <a:rPr lang="en-US" sz="950" b="1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%, 20%, 15% and 10% </a:t>
                      </a:r>
                      <a:r>
                        <a:rPr lang="en-US" sz="9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Unplanned AP Item Threshold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# of Actual Unplanned AP Items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No. of Eligible Acq Pkgs Due as of 04/30/15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Acq Pkg Accepted On Time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Acq Pkg Due But Not Yet Rcvd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Acq Pkg Accepted Late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Acq Pkg Cancelled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50" b="1" dirty="0"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On Time Acq Pkg %</a:t>
                      </a:r>
                      <a:endParaRPr lang="en-US" sz="95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266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202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OCFO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OCIO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75%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+mn-lt"/>
                        </a:rPr>
                        <a:t>OCO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OCR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OCTAE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+mn-lt"/>
                        </a:rPr>
                        <a:t>ODS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OELA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OESE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81%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OGC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OIG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OII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+mn-lt"/>
                        </a:rPr>
                        <a:t>OM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54%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effectLst/>
                          <a:latin typeface="+mn-lt"/>
                        </a:rPr>
                        <a:t>OPE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89%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OPEPD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OSERS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77%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588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effectLst/>
                          <a:latin typeface="+mn-lt"/>
                        </a:rPr>
                        <a:t>OUS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N/A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9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356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FFFFFF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 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/>
                          <a:cs typeface="Times New Roman"/>
                        </a:rPr>
                        <a:t>Grand Total</a:t>
                      </a:r>
                      <a:endParaRPr lang="en-US" sz="10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284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245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137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356537">
                <a:tc gridSpan="13">
                  <a:txBody>
                    <a:bodyPr/>
                    <a:lstStyle/>
                    <a:p>
                      <a:pPr algn="l" fontAlgn="b"/>
                      <a:r>
                        <a:rPr lang="en-US" sz="1000" i="1" u="none" strike="noStrike" dirty="0">
                          <a:effectLst/>
                        </a:rPr>
                        <a:t>*FSA is exempt from the AP</a:t>
                      </a:r>
                      <a:r>
                        <a:rPr lang="en-US" sz="1000" i="1" u="none" strike="noStrike" baseline="0" dirty="0">
                          <a:effectLst/>
                        </a:rPr>
                        <a:t> </a:t>
                      </a:r>
                    </a:p>
                    <a:p>
                      <a:pPr algn="l" fontAlgn="b"/>
                      <a:r>
                        <a:rPr lang="en-US" sz="1000" i="1" u="none" strike="noStrike" baseline="0" dirty="0">
                          <a:effectLst/>
                        </a:rPr>
                        <a:t>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000" b="0" i="0" u="none" strike="noStrike" dirty="0"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9460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DRAFT &amp; DELIBERATIVE - FOR INTERNAL USE ONLY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8D7DF0-ED5B-4159-821D-5CF0D57675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00301" y="149525"/>
            <a:ext cx="4572000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Post-Audit Activities: External Audit Resolution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6611780"/>
            <a:ext cx="4419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prstClr val="black"/>
                </a:solidFill>
              </a:rPr>
              <a:t>Data source: FIO External Audit Dashboards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4875" y="6032956"/>
            <a:ext cx="4865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prstClr val="black"/>
                </a:solidFill>
              </a:rPr>
              <a:t>*Since these are charts of audit assignments, FSA, OCFO, and OSERS could have the same audit assigned to more than one component and it could be counted more than once.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761007" y="3186934"/>
          <a:ext cx="4715994" cy="253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159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2068">
                <a:tc>
                  <a:txBody>
                    <a:bodyPr/>
                    <a:lstStyle/>
                    <a:p>
                      <a:pPr marL="228600" indent="-228600" algn="l" fontAlgn="b">
                        <a:buAutoNum type="arabicParenBoth"/>
                      </a:pPr>
                      <a:r>
                        <a:rPr lang="en-US" sz="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OESE now encompasses ISU audits, including "Count of Past Due end of FY14“</a:t>
                      </a:r>
                    </a:p>
                    <a:p>
                      <a:pPr marL="228600" indent="-228600" algn="l" fontAlgn="b">
                        <a:buAutoNum type="arabicParenBoth"/>
                      </a:pPr>
                      <a:r>
                        <a:rPr lang="en-US" sz="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OCFO now encompasses OII and OPE audits, including "Count of Past Due end of FY14"</a:t>
                      </a:r>
                      <a:endParaRPr lang="en-US" sz="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/>
          </p:nvPr>
        </p:nvGraphicFramePr>
        <p:xfrm>
          <a:off x="1745757" y="625078"/>
          <a:ext cx="4758581" cy="2559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/>
          </p:nvPr>
        </p:nvGraphicFramePr>
        <p:xfrm>
          <a:off x="1676400" y="3505201"/>
          <a:ext cx="4876800" cy="25928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6831306" y="3810000"/>
          <a:ext cx="3732780" cy="2064906"/>
        </p:xfrm>
        <a:graphic>
          <a:graphicData uri="http://schemas.openxmlformats.org/drawingml/2006/table">
            <a:tbl>
              <a:tblPr/>
              <a:tblGrid>
                <a:gridCol w="885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5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527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ED/OIG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5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POC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Δ # Past Due Current vs. Past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% Past Due for Resolution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Δ # Past Due Since End of FY 14 (OPR target &lt;= 0)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OCFO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OESE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OPEPD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01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6781801" y="914134"/>
          <a:ext cx="3809999" cy="2133866"/>
        </p:xfrm>
        <a:graphic>
          <a:graphicData uri="http://schemas.openxmlformats.org/drawingml/2006/table">
            <a:tbl>
              <a:tblPr/>
              <a:tblGrid>
                <a:gridCol w="942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6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445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7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2141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A-133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2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POC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Δ # Past Due Current vs. Past Month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 % Past Due for Resolution  (OPR target &lt; 20%)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Δ # Past Due Since End of FY 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2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FSA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2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OCFO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17%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2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OCTAE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64%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299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OESE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 Change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10%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OSERS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C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214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Grand 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F0EA00"/>
                          </a:solidFill>
                          <a:effectLst/>
                          <a:latin typeface="Calibri"/>
                        </a:rPr>
                        <a:t>34%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2CA443"/>
                          </a:solidFill>
                          <a:effectLst/>
                          <a:latin typeface="Calibri"/>
                        </a:rPr>
                        <a:t>-16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2411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9950</TotalTime>
  <Words>1434</Words>
  <Application>Microsoft Macintosh PowerPoint</Application>
  <PresentationFormat>Widescreen</PresentationFormat>
  <Paragraphs>686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Century Schoolbook</vt:lpstr>
      <vt:lpstr>Franklin Gothic Book</vt:lpstr>
      <vt:lpstr>Franklin Gothic Medium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5. Procurements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</dc:creator>
  <cp:lastModifiedBy>Microsoft Office User</cp:lastModifiedBy>
  <cp:revision>272</cp:revision>
  <cp:lastPrinted>2018-06-06T18:44:58Z</cp:lastPrinted>
  <dcterms:created xsi:type="dcterms:W3CDTF">2017-11-10T23:54:12Z</dcterms:created>
  <dcterms:modified xsi:type="dcterms:W3CDTF">2018-06-06T18:59:02Z</dcterms:modified>
</cp:coreProperties>
</file>